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6"/>
  </p:notesMasterIdLst>
  <p:sldIdLst>
    <p:sldId id="256" r:id="rId2"/>
    <p:sldId id="257" r:id="rId3"/>
    <p:sldId id="258" r:id="rId4"/>
    <p:sldId id="267" r:id="rId5"/>
    <p:sldId id="260" r:id="rId6"/>
    <p:sldId id="263" r:id="rId7"/>
    <p:sldId id="268" r:id="rId8"/>
    <p:sldId id="269" r:id="rId9"/>
    <p:sldId id="266" r:id="rId10"/>
    <p:sldId id="270" r:id="rId11"/>
    <p:sldId id="271" r:id="rId12"/>
    <p:sldId id="280" r:id="rId13"/>
    <p:sldId id="272" r:id="rId14"/>
    <p:sldId id="279" r:id="rId15"/>
    <p:sldId id="278" r:id="rId16"/>
    <p:sldId id="283" r:id="rId17"/>
    <p:sldId id="274" r:id="rId18"/>
    <p:sldId id="281" r:id="rId19"/>
    <p:sldId id="282" r:id="rId20"/>
    <p:sldId id="285" r:id="rId21"/>
    <p:sldId id="284" r:id="rId22"/>
    <p:sldId id="288" r:id="rId23"/>
    <p:sldId id="290" r:id="rId24"/>
    <p:sldId id="286" r:id="rId25"/>
    <p:sldId id="277" r:id="rId26"/>
    <p:sldId id="287" r:id="rId27"/>
    <p:sldId id="291" r:id="rId28"/>
    <p:sldId id="294" r:id="rId29"/>
    <p:sldId id="289" r:id="rId30"/>
    <p:sldId id="292" r:id="rId31"/>
    <p:sldId id="293" r:id="rId32"/>
    <p:sldId id="295" r:id="rId33"/>
    <p:sldId id="296" r:id="rId34"/>
    <p:sldId id="297" r:id="rId35"/>
    <p:sldId id="298" r:id="rId36"/>
    <p:sldId id="302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30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86241"/>
  </p:normalViewPr>
  <p:slideViewPr>
    <p:cSldViewPr snapToGrid="0" snapToObjects="1">
      <p:cViewPr varScale="1">
        <p:scale>
          <a:sx n="45" d="100"/>
          <a:sy n="45" d="100"/>
        </p:scale>
        <p:origin x="184" y="1328"/>
      </p:cViewPr>
      <p:guideLst/>
    </p:cSldViewPr>
  </p:slideViewPr>
  <p:outlineViewPr>
    <p:cViewPr>
      <p:scale>
        <a:sx n="33" d="100"/>
        <a:sy n="33" d="100"/>
      </p:scale>
      <p:origin x="0" y="-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D1876-EDDA-3B41-B2C7-7FAC8F4ADC82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87AE4-7261-D74C-898B-7D187AF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98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43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8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3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99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7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57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9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FYI you need to be connected to imperial </a:t>
            </a:r>
            <a:r>
              <a:rPr lang="en-US" dirty="0" err="1"/>
              <a:t>wifi</a:t>
            </a:r>
            <a:r>
              <a:rPr lang="en-US" dirty="0"/>
              <a:t> for this to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80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Supplementary reads removes second mapping for chimeric reads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0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34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94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28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90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Latest </a:t>
            </a:r>
            <a:r>
              <a:rPr lang="en-US" dirty="0" err="1"/>
              <a:t>powerpoint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Deseq2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53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4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directories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Cd </a:t>
            </a:r>
          </a:p>
          <a:p>
            <a:pPr marL="171450" indent="-171450">
              <a:buFontTx/>
              <a:buChar char="-"/>
            </a:pPr>
            <a:r>
              <a:rPr lang="en-US" dirty="0"/>
              <a:t>~ Home directory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Filezilla</a:t>
            </a:r>
            <a:r>
              <a:rPr lang="en-US" dirty="0"/>
              <a:t> navigation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5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3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add SRA toolkit </a:t>
            </a:r>
          </a:p>
          <a:p>
            <a:r>
              <a:rPr lang="en-GB" dirty="0"/>
              <a:t>export PATH=$PATH:/data/</a:t>
            </a:r>
            <a:r>
              <a:rPr lang="en-GB" dirty="0" err="1"/>
              <a:t>seqtools</a:t>
            </a:r>
            <a:r>
              <a:rPr lang="en-GB" dirty="0"/>
              <a:t>/sratoolkit.2.8.2-1-centos_linux64/bin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8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4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8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7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C2DF-FAEB-824B-9E1D-7F9B15D1E3CE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5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le-Lab/Blacklist/blob/master/lists/hg38-blacklist.v2.bed.gz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browser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sra.ebi.ac.uk/vol1/fastq/SRR309/000/SRR3095370/SRR3095370.fastq.g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 explosion of bioinformatics careers | Science | AAAS">
            <a:extLst>
              <a:ext uri="{FF2B5EF4-FFF2-40B4-BE49-F238E27FC236}">
                <a16:creationId xmlns:a16="http://schemas.microsoft.com/office/drawing/2014/main" id="{126A45B7-91F3-094C-BC79-E2FC96C3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1F69F-7B02-4F48-9D28-D7101EFAE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7829" y="12083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to </a:t>
            </a:r>
            <a:r>
              <a:rPr lang="en-US"/>
              <a:t>learn bioinformatics </a:t>
            </a:r>
            <a:r>
              <a:rPr lang="en-US" dirty="0"/>
              <a:t>huh?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55A57-882F-DE4A-8B07-0306828CD837}"/>
              </a:ext>
            </a:extLst>
          </p:cNvPr>
          <p:cNvSpPr txBox="1"/>
          <p:nvPr/>
        </p:nvSpPr>
        <p:spPr>
          <a:xfrm>
            <a:off x="2536371" y="2569029"/>
            <a:ext cx="25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Jenna Robinson</a:t>
            </a:r>
          </a:p>
        </p:txBody>
      </p:sp>
    </p:spTree>
    <p:extLst>
      <p:ext uri="{BB962C8B-B14F-4D97-AF65-F5344CB8AC3E}">
        <p14:creationId xmlns:p14="http://schemas.microsoft.com/office/powerpoint/2010/main" val="274118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73" y="-198887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87880" y="1524538"/>
            <a:ext cx="233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Trim adaptors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DAF3-9B29-BFFB-01EE-363EFB73EDB1}"/>
              </a:ext>
            </a:extLst>
          </p:cNvPr>
          <p:cNvSpPr txBox="1"/>
          <p:nvPr/>
        </p:nvSpPr>
        <p:spPr>
          <a:xfrm>
            <a:off x="387880" y="2072175"/>
            <a:ext cx="720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your sequence length is longer than your fragment length – you sequence some of your adaptors, which can reduce alignment quality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BA6B4-8E59-E8E5-44B0-14BEBCE9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75" y="1368560"/>
            <a:ext cx="1442809" cy="207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D075A-B3BB-85BD-20C7-B914092FBA04}"/>
              </a:ext>
            </a:extLst>
          </p:cNvPr>
          <p:cNvSpPr txBox="1"/>
          <p:nvPr/>
        </p:nvSpPr>
        <p:spPr>
          <a:xfrm>
            <a:off x="419273" y="2829851"/>
            <a:ext cx="62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Cutadapt</a:t>
            </a:r>
            <a:r>
              <a:rPr lang="en-US" dirty="0"/>
              <a:t> searches for and trims a specified adaptor sequence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23C62A-CE23-8FB3-B3AE-AAE166AB9E48}"/>
              </a:ext>
            </a:extLst>
          </p:cNvPr>
          <p:cNvSpPr/>
          <p:nvPr/>
        </p:nvSpPr>
        <p:spPr>
          <a:xfrm>
            <a:off x="387880" y="3259558"/>
            <a:ext cx="7328763" cy="348919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</a:t>
            </a:r>
            <a:r>
              <a:rPr lang="en-GB" sz="1400" dirty="0" err="1"/>
              <a:t>file.fastq</a:t>
            </a:r>
            <a:r>
              <a:rPr lang="en-GB" sz="1400" dirty="0"/>
              <a:t> &gt; </a:t>
            </a:r>
            <a:r>
              <a:rPr lang="en-GB" sz="1400" dirty="0" err="1"/>
              <a:t>file_trimmed.fastq</a:t>
            </a:r>
            <a:r>
              <a:rPr lang="en-GB" sz="1400" dirty="0"/>
              <a:t> 2&gt; </a:t>
            </a:r>
            <a:r>
              <a:rPr lang="en-GB" sz="1400" dirty="0" err="1"/>
              <a:t>report_file.txt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-q trims low-quality ends from reads, specify a cut-off point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-a is the adaptor sequence to trim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default settings for trimming are a maximum error rate of 0.1 and minimum overlap of 3 bp </a:t>
            </a:r>
          </a:p>
          <a:p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#Automated code</a:t>
            </a:r>
          </a:p>
          <a:p>
            <a:r>
              <a:rPr lang="en-GB" sz="1400" dirty="0"/>
              <a:t>for file in *.</a:t>
            </a:r>
            <a:r>
              <a:rPr lang="en-GB" sz="1400" dirty="0" err="1"/>
              <a:t>fastq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fastq</a:t>
            </a:r>
            <a:r>
              <a:rPr lang="en-GB" sz="1400" dirty="0"/>
              <a:t>` </a:t>
            </a:r>
          </a:p>
          <a:p>
            <a:r>
              <a:rPr lang="en-GB" sz="1400" dirty="0"/>
              <a:t>echo starting $name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$file &gt; $</a:t>
            </a:r>
            <a:r>
              <a:rPr lang="en-GB" sz="1400" dirty="0" err="1"/>
              <a:t>name.trimmed.fastq</a:t>
            </a:r>
            <a:r>
              <a:rPr lang="en-GB" sz="1400" dirty="0"/>
              <a:t> 2&gt; report_$</a:t>
            </a:r>
            <a:r>
              <a:rPr lang="en-GB" sz="1400" dirty="0" err="1"/>
              <a:t>name.txt</a:t>
            </a:r>
            <a:r>
              <a:rPr lang="en-GB" sz="1400" dirty="0"/>
              <a:t> echo $name done </a:t>
            </a:r>
          </a:p>
          <a:p>
            <a:r>
              <a:rPr lang="en-GB" sz="1400" dirty="0"/>
              <a:t>done</a:t>
            </a:r>
          </a:p>
        </p:txBody>
      </p:sp>
      <p:pic>
        <p:nvPicPr>
          <p:cNvPr id="1026" name="Picture 2" descr="cutadapt – CyVerse UK">
            <a:extLst>
              <a:ext uri="{FF2B5EF4-FFF2-40B4-BE49-F238E27FC236}">
                <a16:creationId xmlns:a16="http://schemas.microsoft.com/office/drawing/2014/main" id="{BCBA8CA3-A3DA-DC43-6EA4-B4C51A8B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0" y="4616931"/>
            <a:ext cx="3633440" cy="1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5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223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Re-run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AC6F6-EB04-BEC7-5292-D618F093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31" y="1714824"/>
            <a:ext cx="4043076" cy="2197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203BA-0A70-B3C4-7FAD-9B1D98FA0EAE}"/>
              </a:ext>
            </a:extLst>
          </p:cNvPr>
          <p:cNvSpPr txBox="1"/>
          <p:nvPr/>
        </p:nvSpPr>
        <p:spPr>
          <a:xfrm rot="16200000">
            <a:off x="2594661" y="2660909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8014EC-A1F9-196A-8A89-468AF5D2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24" y="1714824"/>
            <a:ext cx="4211476" cy="2261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FC1579-710B-18D7-6954-C3462AF2ED92}"/>
              </a:ext>
            </a:extLst>
          </p:cNvPr>
          <p:cNvSpPr txBox="1"/>
          <p:nvPr/>
        </p:nvSpPr>
        <p:spPr>
          <a:xfrm>
            <a:off x="4560849" y="1345492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trimming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9EB57-371C-5481-0D64-1F848751F15C}"/>
              </a:ext>
            </a:extLst>
          </p:cNvPr>
          <p:cNvSpPr txBox="1"/>
          <p:nvPr/>
        </p:nvSpPr>
        <p:spPr>
          <a:xfrm>
            <a:off x="9374459" y="1303692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trimming 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35AED82E-6E91-8DF8-CBB9-162581C76F01}"/>
              </a:ext>
            </a:extLst>
          </p:cNvPr>
          <p:cNvSpPr/>
          <p:nvPr/>
        </p:nvSpPr>
        <p:spPr>
          <a:xfrm rot="10800000">
            <a:off x="7164404" y="3054823"/>
            <a:ext cx="126008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0DF8B-1836-5B78-9B06-A26CA09CE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1" y="4183959"/>
            <a:ext cx="4091766" cy="2516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FD8CAE-5A0A-C113-1B38-DD48A3707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524" y="4117403"/>
            <a:ext cx="4091766" cy="2483982"/>
          </a:xfrm>
          <a:prstGeom prst="rect">
            <a:avLst/>
          </a:prstGeom>
        </p:spPr>
      </p:pic>
      <p:sp>
        <p:nvSpPr>
          <p:cNvPr id="22" name="Left Arrow 21">
            <a:extLst>
              <a:ext uri="{FF2B5EF4-FFF2-40B4-BE49-F238E27FC236}">
                <a16:creationId xmlns:a16="http://schemas.microsoft.com/office/drawing/2014/main" id="{00ED34DE-43DD-C8FD-2A53-67DB611E8B98}"/>
              </a:ext>
            </a:extLst>
          </p:cNvPr>
          <p:cNvSpPr/>
          <p:nvPr/>
        </p:nvSpPr>
        <p:spPr>
          <a:xfrm rot="10800000">
            <a:off x="6980153" y="5035904"/>
            <a:ext cx="143901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A25EF-C5DB-0F4A-C629-0D5D39DFEC4D}"/>
              </a:ext>
            </a:extLst>
          </p:cNvPr>
          <p:cNvSpPr txBox="1"/>
          <p:nvPr/>
        </p:nvSpPr>
        <p:spPr>
          <a:xfrm rot="16200000">
            <a:off x="2429753" y="5174727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BG4_rep2_2</a:t>
            </a:r>
          </a:p>
        </p:txBody>
      </p:sp>
    </p:spTree>
    <p:extLst>
      <p:ext uri="{BB962C8B-B14F-4D97-AF65-F5344CB8AC3E}">
        <p14:creationId xmlns:p14="http://schemas.microsoft.com/office/powerpoint/2010/main" val="190058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006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ORGANISATION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B73AD-B210-968D-E032-D91D2BD5A27C}"/>
              </a:ext>
            </a:extLst>
          </p:cNvPr>
          <p:cNvSpPr txBox="1"/>
          <p:nvPr/>
        </p:nvSpPr>
        <p:spPr>
          <a:xfrm>
            <a:off x="257229" y="4105392"/>
            <a:ext cx="36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 Move files to appropriate folder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54A93-B3DB-7545-4DE1-9764BBA30F3B}"/>
              </a:ext>
            </a:extLst>
          </p:cNvPr>
          <p:cNvSpPr txBox="1"/>
          <p:nvPr/>
        </p:nvSpPr>
        <p:spPr>
          <a:xfrm>
            <a:off x="2321012" y="7027002"/>
            <a:ext cx="181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Move genome</a:t>
            </a:r>
          </a:p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C0E2BB-0A71-14AA-1B27-B45DD9E6786A}"/>
              </a:ext>
            </a:extLst>
          </p:cNvPr>
          <p:cNvSpPr/>
          <p:nvPr/>
        </p:nvSpPr>
        <p:spPr>
          <a:xfrm>
            <a:off x="257229" y="3103102"/>
            <a:ext cx="4558146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mkdir</a:t>
            </a:r>
            <a:r>
              <a:rPr lang="en-GB" sz="1400" dirty="0"/>
              <a:t> </a:t>
            </a:r>
            <a:r>
              <a:rPr lang="en-GB" sz="1400" dirty="0" err="1"/>
              <a:t>fastqc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mkdir</a:t>
            </a:r>
            <a:r>
              <a:rPr lang="en-GB" sz="1400" dirty="0"/>
              <a:t> </a:t>
            </a:r>
            <a:r>
              <a:rPr lang="en-GB" sz="1400" dirty="0" err="1"/>
              <a:t>trimmed_reads</a:t>
            </a:r>
            <a:endParaRPr lang="en-GB" sz="1400" dirty="0"/>
          </a:p>
          <a:p>
            <a:r>
              <a:rPr lang="en-GB" sz="1400" dirty="0" err="1"/>
              <a:t>mkdir</a:t>
            </a:r>
            <a:r>
              <a:rPr lang="en-GB" sz="1400" dirty="0"/>
              <a:t> aligned reads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D49CA0-D4E9-412B-30B8-5C8AD3C921AF}"/>
              </a:ext>
            </a:extLst>
          </p:cNvPr>
          <p:cNvSpPr/>
          <p:nvPr/>
        </p:nvSpPr>
        <p:spPr>
          <a:xfrm>
            <a:off x="168904" y="4383465"/>
            <a:ext cx="5201750" cy="236529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#navigate to aligning </a:t>
            </a:r>
          </a:p>
          <a:p>
            <a:r>
              <a:rPr lang="en-GB" sz="1400" dirty="0"/>
              <a:t>mv ../Homo </a:t>
            </a:r>
            <a:r>
              <a:rPr lang="en-GB" sz="1400" dirty="0">
                <a:solidFill>
                  <a:srgbClr val="FF0000"/>
                </a:solidFill>
              </a:rPr>
              <a:t>tab</a:t>
            </a:r>
            <a:r>
              <a:rPr lang="en-GB" sz="1400" dirty="0"/>
              <a:t> . </a:t>
            </a:r>
          </a:p>
          <a:p>
            <a:endParaRPr lang="en-GB" sz="1400" dirty="0"/>
          </a:p>
          <a:p>
            <a:r>
              <a:rPr lang="en-GB" sz="1400" dirty="0"/>
              <a:t>#navigate to </a:t>
            </a:r>
            <a:r>
              <a:rPr lang="en-GB" sz="1400" dirty="0" err="1"/>
              <a:t>fastqc</a:t>
            </a:r>
            <a:r>
              <a:rPr lang="en-GB" sz="1400" dirty="0"/>
              <a:t> folder </a:t>
            </a:r>
          </a:p>
          <a:p>
            <a:r>
              <a:rPr lang="en-GB" sz="1400" dirty="0"/>
              <a:t>mv ../*</a:t>
            </a:r>
            <a:r>
              <a:rPr lang="en-GB" sz="1400" dirty="0" err="1"/>
              <a:t>fastqc</a:t>
            </a:r>
            <a:r>
              <a:rPr lang="en-GB" sz="1400" dirty="0"/>
              <a:t>* . </a:t>
            </a:r>
          </a:p>
          <a:p>
            <a:endParaRPr lang="en-GB" sz="1400" dirty="0"/>
          </a:p>
          <a:p>
            <a:r>
              <a:rPr lang="en-GB" sz="1400" dirty="0"/>
              <a:t>#DELETE PRE-MERGED FILES</a:t>
            </a:r>
          </a:p>
          <a:p>
            <a:r>
              <a:rPr lang="en-GB" sz="1400" dirty="0"/>
              <a:t># navigate to trimming folder </a:t>
            </a:r>
          </a:p>
          <a:p>
            <a:r>
              <a:rPr lang="en-GB" sz="1400" dirty="0"/>
              <a:t>mv ../report* . </a:t>
            </a:r>
          </a:p>
          <a:p>
            <a:r>
              <a:rPr lang="en-GB" sz="1400" dirty="0"/>
              <a:t>mv  ../*trimmed* 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621F8-C426-6DD1-6D92-3A43FD9B4086}"/>
              </a:ext>
            </a:extLst>
          </p:cNvPr>
          <p:cNvSpPr txBox="1"/>
          <p:nvPr/>
        </p:nvSpPr>
        <p:spPr>
          <a:xfrm>
            <a:off x="419273" y="1234320"/>
            <a:ext cx="281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Remove temporary files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2A997-9049-0DF6-307B-16DA508249CC}"/>
              </a:ext>
            </a:extLst>
          </p:cNvPr>
          <p:cNvSpPr txBox="1"/>
          <p:nvPr/>
        </p:nvSpPr>
        <p:spPr>
          <a:xfrm>
            <a:off x="6178311" y="1802561"/>
            <a:ext cx="542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 Move </a:t>
            </a:r>
            <a:r>
              <a:rPr lang="en-US" dirty="0" err="1"/>
              <a:t>fasta</a:t>
            </a:r>
            <a:r>
              <a:rPr lang="en-US" dirty="0"/>
              <a:t> files to ephemeral (deleted after 30 days)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E7D6A3-D94F-3AA7-282A-2FABFDF9D460}"/>
              </a:ext>
            </a:extLst>
          </p:cNvPr>
          <p:cNvSpPr/>
          <p:nvPr/>
        </p:nvSpPr>
        <p:spPr>
          <a:xfrm>
            <a:off x="313670" y="1498418"/>
            <a:ext cx="4558146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rm *.e*  </a:t>
            </a:r>
          </a:p>
          <a:p>
            <a:r>
              <a:rPr lang="en-GB" sz="1400" dirty="0"/>
              <a:t>rm *.o*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8A4A9E-0D7E-DB9D-2570-13EC0D465DA9}"/>
              </a:ext>
            </a:extLst>
          </p:cNvPr>
          <p:cNvSpPr/>
          <p:nvPr/>
        </p:nvSpPr>
        <p:spPr>
          <a:xfrm>
            <a:off x="6096000" y="2212663"/>
            <a:ext cx="5326589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mv *.</a:t>
            </a:r>
            <a:r>
              <a:rPr lang="en-GB" sz="1400" dirty="0" err="1"/>
              <a:t>fastq</a:t>
            </a:r>
            <a:r>
              <a:rPr lang="en-GB" sz="1400" dirty="0"/>
              <a:t> /</a:t>
            </a:r>
            <a:r>
              <a:rPr lang="en-GB" sz="1400" dirty="0" err="1"/>
              <a:t>rds</a:t>
            </a:r>
            <a:r>
              <a:rPr lang="en-GB" sz="1400" dirty="0"/>
              <a:t>/general/ephemeral/user/jr2715/ephemeral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6C7877-B9F1-591B-3B3B-77C0225667CF}"/>
              </a:ext>
            </a:extLst>
          </p:cNvPr>
          <p:cNvSpPr txBox="1"/>
          <p:nvPr/>
        </p:nvSpPr>
        <p:spPr>
          <a:xfrm>
            <a:off x="287498" y="2698466"/>
            <a:ext cx="4397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Make folder for </a:t>
            </a:r>
            <a:r>
              <a:rPr lang="en-US" dirty="0" err="1"/>
              <a:t>fastqc</a:t>
            </a:r>
            <a:r>
              <a:rPr lang="en-US" dirty="0"/>
              <a:t>, trimming, aligning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0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181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Index hg38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89EE5B-67CA-7F6A-B3AF-8AC9807C4EC1}"/>
              </a:ext>
            </a:extLst>
          </p:cNvPr>
          <p:cNvSpPr/>
          <p:nvPr/>
        </p:nvSpPr>
        <p:spPr>
          <a:xfrm>
            <a:off x="343906" y="2067675"/>
            <a:ext cx="11504187" cy="136132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module load bowtie2</a:t>
            </a:r>
          </a:p>
          <a:p>
            <a:endParaRPr lang="en-GB" sz="1400" dirty="0"/>
          </a:p>
          <a:p>
            <a:r>
              <a:rPr lang="en-GB" sz="1400" dirty="0"/>
              <a:t>bowtie2-build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/aligning/Homo_sapiens.GRCh38.dna.primary_assembly.fa hg38</a:t>
            </a:r>
          </a:p>
        </p:txBody>
      </p:sp>
    </p:spTree>
    <p:extLst>
      <p:ext uri="{BB962C8B-B14F-4D97-AF65-F5344CB8AC3E}">
        <p14:creationId xmlns:p14="http://schemas.microsoft.com/office/powerpoint/2010/main" val="241121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314" y="-15042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9BD33-D416-0213-DD5D-90D36DE185B3}"/>
              </a:ext>
            </a:extLst>
          </p:cNvPr>
          <p:cNvSpPr txBox="1"/>
          <p:nvPr/>
        </p:nvSpPr>
        <p:spPr>
          <a:xfrm>
            <a:off x="560343" y="1588166"/>
            <a:ext cx="365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Downloaded </a:t>
            </a:r>
            <a:r>
              <a:rPr lang="en-US" dirty="0" err="1"/>
              <a:t>fastq</a:t>
            </a:r>
            <a:r>
              <a:rPr lang="en-US" dirty="0"/>
              <a:t> files with </a:t>
            </a:r>
            <a:r>
              <a:rPr lang="en-US" dirty="0" err="1">
                <a:solidFill>
                  <a:srgbClr val="00B050"/>
                </a:solidFill>
              </a:rPr>
              <a:t>wget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FE87-48E1-E8F0-850A-6C9C69FC15EE}"/>
              </a:ext>
            </a:extLst>
          </p:cNvPr>
          <p:cNvSpPr txBox="1"/>
          <p:nvPr/>
        </p:nvSpPr>
        <p:spPr>
          <a:xfrm>
            <a:off x="564617" y="4756585"/>
            <a:ext cx="278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Trimmed adaptors with </a:t>
            </a:r>
            <a:r>
              <a:rPr lang="en-US" dirty="0" err="1">
                <a:solidFill>
                  <a:srgbClr val="00B050"/>
                </a:solidFill>
              </a:rPr>
              <a:t>cutadapt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1AB9-0409-3B69-AF89-43F1D371850C}"/>
              </a:ext>
            </a:extLst>
          </p:cNvPr>
          <p:cNvSpPr txBox="1"/>
          <p:nvPr/>
        </p:nvSpPr>
        <p:spPr>
          <a:xfrm>
            <a:off x="6999580" y="1443529"/>
            <a:ext cx="50325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Merged technical replicates with </a:t>
            </a:r>
            <a:r>
              <a:rPr lang="en-US" dirty="0">
                <a:solidFill>
                  <a:srgbClr val="00B050"/>
                </a:solidFill>
              </a:rPr>
              <a:t>cat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(check code and that combined = sum of individual)</a:t>
            </a:r>
          </a:p>
          <a:p>
            <a:endParaRPr lang="en-US" dirty="0"/>
          </a:p>
          <a:p>
            <a:r>
              <a:rPr lang="en-US" dirty="0"/>
              <a:t>5. Downloaded reference genome with </a:t>
            </a:r>
            <a:r>
              <a:rPr lang="en-US" dirty="0" err="1">
                <a:solidFill>
                  <a:srgbClr val="00B050"/>
                </a:solidFill>
              </a:rPr>
              <a:t>wget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6. Index genome with </a:t>
            </a:r>
            <a:r>
              <a:rPr lang="en-US" dirty="0">
                <a:solidFill>
                  <a:srgbClr val="00B050"/>
                </a:solidFill>
              </a:rPr>
              <a:t>bowtie2-build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A4FF1-09B1-C90B-F78D-B3C42D060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419273" y="2560250"/>
            <a:ext cx="4332398" cy="196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50B24-1F11-C770-66EB-F6C6916D18B5}"/>
              </a:ext>
            </a:extLst>
          </p:cNvPr>
          <p:cNvSpPr txBox="1"/>
          <p:nvPr/>
        </p:nvSpPr>
        <p:spPr>
          <a:xfrm>
            <a:off x="560343" y="21091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Assessed quality with </a:t>
            </a:r>
            <a:r>
              <a:rPr lang="en-US" dirty="0" err="1">
                <a:solidFill>
                  <a:srgbClr val="00B050"/>
                </a:solidFill>
              </a:rPr>
              <a:t>fastqc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CEA024-228C-27D9-B246-482D94EE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769" y="4758432"/>
            <a:ext cx="1335910" cy="1918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636206-85A5-FA34-630D-8796B5943962}"/>
              </a:ext>
            </a:extLst>
          </p:cNvPr>
          <p:cNvSpPr txBox="1"/>
          <p:nvPr/>
        </p:nvSpPr>
        <p:spPr>
          <a:xfrm>
            <a:off x="7160590" y="3852234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0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712954-1203-9F13-C938-FACFF39735ED}"/>
              </a:ext>
            </a:extLst>
          </p:cNvPr>
          <p:cNvSpPr/>
          <p:nvPr/>
        </p:nvSpPr>
        <p:spPr>
          <a:xfrm>
            <a:off x="8255392" y="2089538"/>
            <a:ext cx="3765630" cy="2885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722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genome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9BD33-D416-0213-DD5D-90D36DE185B3}"/>
              </a:ext>
            </a:extLst>
          </p:cNvPr>
          <p:cNvSpPr txBox="1"/>
          <p:nvPr/>
        </p:nvSpPr>
        <p:spPr>
          <a:xfrm>
            <a:off x="645078" y="1575830"/>
            <a:ext cx="313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Download reference genome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FE87-48E1-E8F0-850A-6C9C69FC15EE}"/>
              </a:ext>
            </a:extLst>
          </p:cNvPr>
          <p:cNvSpPr txBox="1"/>
          <p:nvPr/>
        </p:nvSpPr>
        <p:spPr>
          <a:xfrm>
            <a:off x="5306405" y="1520317"/>
            <a:ext cx="174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Index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1AB9-0409-3B69-AF89-43F1D371850C}"/>
              </a:ext>
            </a:extLst>
          </p:cNvPr>
          <p:cNvSpPr txBox="1"/>
          <p:nvPr/>
        </p:nvSpPr>
        <p:spPr>
          <a:xfrm>
            <a:off x="9502393" y="1524350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Align reads</a:t>
            </a:r>
          </a:p>
        </p:txBody>
      </p:sp>
      <p:pic>
        <p:nvPicPr>
          <p:cNvPr id="1026" name="Picture 2" descr="New, improved human genome reference in the works | Newsroom">
            <a:extLst>
              <a:ext uri="{FF2B5EF4-FFF2-40B4-BE49-F238E27FC236}">
                <a16:creationId xmlns:a16="http://schemas.microsoft.com/office/drawing/2014/main" id="{0B32CFEC-FE59-D0F7-6658-3415B1D9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9" y="20553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k Indexing: Why Produce A Book Index And Who Should Do It?">
            <a:extLst>
              <a:ext uri="{FF2B5EF4-FFF2-40B4-BE49-F238E27FC236}">
                <a16:creationId xmlns:a16="http://schemas.microsoft.com/office/drawing/2014/main" id="{ABE6991C-97C9-0D82-1339-7A5B8038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34" y="1945162"/>
            <a:ext cx="2944924" cy="317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5B7DBA38-A6CB-2DDE-69F1-5DCE72B8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21" y="2276289"/>
            <a:ext cx="3469972" cy="26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4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245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Set-up personal anaconda environment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126120" y="2949419"/>
            <a:ext cx="7568555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#load </a:t>
            </a:r>
            <a:r>
              <a:rPr lang="en-GB" sz="1400" dirty="0" err="1"/>
              <a:t>everytime</a:t>
            </a:r>
            <a:r>
              <a:rPr lang="en-GB" sz="1400" dirty="0"/>
              <a:t> </a:t>
            </a:r>
          </a:p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#setup only once </a:t>
            </a:r>
          </a:p>
          <a:p>
            <a:r>
              <a:rPr lang="en-GB" sz="1400" dirty="0"/>
              <a:t>anaconda-setup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BD78E-283F-4B6B-0845-1370B246D930}"/>
              </a:ext>
            </a:extLst>
          </p:cNvPr>
          <p:cNvSpPr txBox="1"/>
          <p:nvPr/>
        </p:nvSpPr>
        <p:spPr>
          <a:xfrm>
            <a:off x="126120" y="2155371"/>
            <a:ext cx="1193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allows you to use tools that have dependencies on other languages e.g. </a:t>
            </a:r>
            <a:r>
              <a:rPr lang="en-GB" b="0" i="1" dirty="0">
                <a:effectLst/>
                <a:latin typeface="-apple-system"/>
              </a:rPr>
              <a:t>Python, R, Ruby, Lua, Scala, Java, JavaScript, C/ C++, FORTRAN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266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39241A-684D-F76E-6581-44C5BE654ACB}"/>
              </a:ext>
            </a:extLst>
          </p:cNvPr>
          <p:cNvSpPr/>
          <p:nvPr/>
        </p:nvSpPr>
        <p:spPr>
          <a:xfrm>
            <a:off x="8255392" y="2089538"/>
            <a:ext cx="3765630" cy="2885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130485"/>
            <a:ext cx="1841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Align reads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82311" y="2176445"/>
            <a:ext cx="7568555" cy="252634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module load bowtie2</a:t>
            </a:r>
          </a:p>
          <a:p>
            <a:endParaRPr lang="en-GB" sz="1400" dirty="0"/>
          </a:p>
          <a:p>
            <a:r>
              <a:rPr lang="en-GB" sz="1400" dirty="0"/>
              <a:t>bowtie2 -a -L 5 -x </a:t>
            </a:r>
            <a:r>
              <a:rPr lang="en-GB" sz="1400" dirty="0">
                <a:solidFill>
                  <a:srgbClr val="F2F2F2"/>
                </a:solidFill>
                <a:effectLst/>
              </a:rPr>
              <a:t>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rds</a:t>
            </a:r>
            <a:r>
              <a:rPr lang="en-GB" sz="1400" dirty="0">
                <a:solidFill>
                  <a:srgbClr val="F2F2F2"/>
                </a:solidFill>
                <a:effectLst/>
              </a:rPr>
              <a:t>/general/user/jr2715/home/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mda_training</a:t>
            </a:r>
            <a:r>
              <a:rPr lang="en-GB" sz="1400" dirty="0">
                <a:solidFill>
                  <a:srgbClr val="F2F2F2"/>
                </a:solidFill>
                <a:effectLst/>
              </a:rPr>
              <a:t>/aligning/hg38</a:t>
            </a:r>
            <a:r>
              <a:rPr lang="en-GB" sz="1400" dirty="0"/>
              <a:t> -c </a:t>
            </a:r>
            <a:r>
              <a:rPr lang="en-GB" sz="1400" dirty="0" err="1"/>
              <a:t>ggagctgccatgtccgg</a:t>
            </a:r>
            <a:r>
              <a:rPr lang="en-GB" sz="1400" dirty="0"/>
              <a:t> -S </a:t>
            </a:r>
            <a:r>
              <a:rPr lang="en-GB" sz="1400" dirty="0" err="1"/>
              <a:t>test_new.sam</a:t>
            </a:r>
            <a:r>
              <a:rPr lang="en-GB" sz="1400" dirty="0"/>
              <a:t>  # -a load all alignments </a:t>
            </a:r>
          </a:p>
          <a:p>
            <a:r>
              <a:rPr lang="en-GB" sz="1400" dirty="0"/>
              <a:t># -L length of seed substring</a:t>
            </a:r>
          </a:p>
          <a:p>
            <a:r>
              <a:rPr lang="en-GB" sz="1400" dirty="0"/>
              <a:t># -x reference genome </a:t>
            </a:r>
          </a:p>
          <a:p>
            <a:r>
              <a:rPr lang="en-GB" sz="1400" dirty="0"/>
              <a:t># -c sequence </a:t>
            </a:r>
          </a:p>
          <a:p>
            <a:r>
              <a:rPr lang="en-GB" sz="1400" dirty="0"/>
              <a:t># -S </a:t>
            </a:r>
            <a:r>
              <a:rPr lang="en-GB" sz="1400" dirty="0" err="1"/>
              <a:t>sam</a:t>
            </a:r>
            <a:r>
              <a:rPr lang="en-GB" sz="1400" dirty="0"/>
              <a:t> file name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D3C23-98E9-0DFA-CF9E-C8DB28261705}"/>
              </a:ext>
            </a:extLst>
          </p:cNvPr>
          <p:cNvSpPr txBox="1"/>
          <p:nvPr/>
        </p:nvSpPr>
        <p:spPr>
          <a:xfrm>
            <a:off x="343907" y="1865070"/>
            <a:ext cx="165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Test bowtie2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A285E-3154-EB36-5729-716CEB8FF9FE}"/>
              </a:ext>
            </a:extLst>
          </p:cNvPr>
          <p:cNvSpPr txBox="1"/>
          <p:nvPr/>
        </p:nvSpPr>
        <p:spPr>
          <a:xfrm>
            <a:off x="318807" y="4758544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Align reads</a:t>
            </a:r>
          </a:p>
        </p:txBody>
      </p:sp>
      <p:pic>
        <p:nvPicPr>
          <p:cNvPr id="5" name="Picture 8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E3E410BA-6A12-6872-869D-5ADA2D82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21" y="2276289"/>
            <a:ext cx="3469972" cy="26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6F5DF-5837-ED9A-4E5E-3C65DFA572F8}"/>
              </a:ext>
            </a:extLst>
          </p:cNvPr>
          <p:cNvSpPr/>
          <p:nvPr/>
        </p:nvSpPr>
        <p:spPr>
          <a:xfrm>
            <a:off x="96860" y="5183626"/>
            <a:ext cx="6693500" cy="166244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for file in $PBS_O_WORDIR/*.</a:t>
            </a:r>
            <a:r>
              <a:rPr lang="en-GB" sz="1400" dirty="0" err="1"/>
              <a:t>fastq</a:t>
            </a:r>
            <a:endParaRPr lang="en-GB" sz="1400" dirty="0"/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trimmed.fastq</a:t>
            </a:r>
            <a:r>
              <a:rPr lang="en-GB" sz="1400" dirty="0"/>
              <a:t>` </a:t>
            </a:r>
          </a:p>
          <a:p>
            <a:r>
              <a:rPr lang="en-GB" sz="1400" dirty="0"/>
              <a:t>bowtie2 -x </a:t>
            </a:r>
            <a:r>
              <a:rPr lang="en-GB" sz="1400" dirty="0">
                <a:solidFill>
                  <a:srgbClr val="F2F2F2"/>
                </a:solidFill>
                <a:effectLst/>
              </a:rPr>
              <a:t>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rds</a:t>
            </a:r>
            <a:r>
              <a:rPr lang="en-GB" sz="1400" dirty="0">
                <a:solidFill>
                  <a:srgbClr val="F2F2F2"/>
                </a:solidFill>
                <a:effectLst/>
              </a:rPr>
              <a:t>/general/user/jr2715/home/</a:t>
            </a:r>
            <a:r>
              <a:rPr lang="en-GB" sz="1400" dirty="0" err="1">
                <a:solidFill>
                  <a:srgbClr val="F2F2F2"/>
                </a:solidFill>
                <a:effectLst/>
              </a:rPr>
              <a:t>mda_training</a:t>
            </a:r>
            <a:r>
              <a:rPr lang="en-GB" sz="1400" dirty="0">
                <a:solidFill>
                  <a:srgbClr val="F2F2F2"/>
                </a:solidFill>
                <a:effectLst/>
              </a:rPr>
              <a:t>/aligning/hg38</a:t>
            </a:r>
            <a:r>
              <a:rPr lang="en-GB" sz="1400" dirty="0"/>
              <a:t> -U $file -S $</a:t>
            </a:r>
            <a:r>
              <a:rPr lang="en-GB" sz="1400" dirty="0" err="1"/>
              <a:t>name.sam</a:t>
            </a:r>
            <a:r>
              <a:rPr lang="en-GB" sz="1400" dirty="0"/>
              <a:t>  2&gt; summary_$</a:t>
            </a:r>
            <a:r>
              <a:rPr lang="en-GB" sz="1400" dirty="0" err="1"/>
              <a:t>file.txt</a:t>
            </a:r>
            <a:endParaRPr lang="en-GB" sz="1400" dirty="0"/>
          </a:p>
          <a:p>
            <a:r>
              <a:rPr lang="en-GB" sz="1400" dirty="0"/>
              <a:t>done </a:t>
            </a:r>
          </a:p>
        </p:txBody>
      </p:sp>
    </p:spTree>
    <p:extLst>
      <p:ext uri="{BB962C8B-B14F-4D97-AF65-F5344CB8AC3E}">
        <p14:creationId xmlns:p14="http://schemas.microsoft.com/office/powerpoint/2010/main" val="36083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344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sam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0BB43-AAAA-B058-CE63-78AE94E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1" y="4816433"/>
            <a:ext cx="11562897" cy="5748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AAAF03-410A-7DCF-8C95-C7D00BEE3A35}"/>
              </a:ext>
            </a:extLst>
          </p:cNvPr>
          <p:cNvCxnSpPr/>
          <p:nvPr/>
        </p:nvCxnSpPr>
        <p:spPr>
          <a:xfrm flipV="1">
            <a:off x="1266594" y="4237930"/>
            <a:ext cx="0" cy="56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72908F-C1D6-5895-4AA7-128E18D926A6}"/>
              </a:ext>
            </a:extLst>
          </p:cNvPr>
          <p:cNvCxnSpPr>
            <a:cxnSpLocks/>
          </p:cNvCxnSpPr>
          <p:nvPr/>
        </p:nvCxnSpPr>
        <p:spPr>
          <a:xfrm flipV="1">
            <a:off x="2412274" y="2677886"/>
            <a:ext cx="0" cy="213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7893A0-0773-3018-B4E5-44C6A475CABA}"/>
              </a:ext>
            </a:extLst>
          </p:cNvPr>
          <p:cNvSpPr txBox="1"/>
          <p:nvPr/>
        </p:nvSpPr>
        <p:spPr>
          <a:xfrm>
            <a:off x="894691" y="4003430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D546D-7B20-4F50-576D-8D8AF6614061}"/>
              </a:ext>
            </a:extLst>
          </p:cNvPr>
          <p:cNvSpPr txBox="1"/>
          <p:nvPr/>
        </p:nvSpPr>
        <p:spPr>
          <a:xfrm>
            <a:off x="664398" y="2111675"/>
            <a:ext cx="379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Flag: e.g. 16=mapped to reverse strand http://</a:t>
            </a:r>
            <a:r>
              <a:rPr lang="en-US" sz="1200" dirty="0" err="1"/>
              <a:t>broadinstitute.github.io</a:t>
            </a:r>
            <a:r>
              <a:rPr lang="en-US" sz="1200" dirty="0"/>
              <a:t>/</a:t>
            </a:r>
            <a:r>
              <a:rPr lang="en-US" sz="1200" dirty="0" err="1"/>
              <a:t>picard</a:t>
            </a:r>
            <a:r>
              <a:rPr lang="en-US" sz="1200" dirty="0"/>
              <a:t>/explain-</a:t>
            </a:r>
            <a:r>
              <a:rPr lang="en-US" sz="1200" dirty="0" err="1"/>
              <a:t>flags.html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57FBBB-23C1-7D4B-CD8A-CCB33B3BB5B7}"/>
              </a:ext>
            </a:extLst>
          </p:cNvPr>
          <p:cNvCxnSpPr>
            <a:cxnSpLocks/>
          </p:cNvCxnSpPr>
          <p:nvPr/>
        </p:nvCxnSpPr>
        <p:spPr>
          <a:xfrm flipV="1">
            <a:off x="2982685" y="4237930"/>
            <a:ext cx="0" cy="57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584125-D66F-4EE8-369D-41C949B03D06}"/>
              </a:ext>
            </a:extLst>
          </p:cNvPr>
          <p:cNvSpPr txBox="1"/>
          <p:nvPr/>
        </p:nvSpPr>
        <p:spPr>
          <a:xfrm>
            <a:off x="2448248" y="3962217"/>
            <a:ext cx="1062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Chromosome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01973-A2A1-4FFA-BC29-F19061C3064E}"/>
              </a:ext>
            </a:extLst>
          </p:cNvPr>
          <p:cNvCxnSpPr>
            <a:cxnSpLocks/>
          </p:cNvCxnSpPr>
          <p:nvPr/>
        </p:nvCxnSpPr>
        <p:spPr>
          <a:xfrm flipV="1">
            <a:off x="3996080" y="3473001"/>
            <a:ext cx="0" cy="129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E89D9-A131-056C-8F90-AD89B768B30C}"/>
              </a:ext>
            </a:extLst>
          </p:cNvPr>
          <p:cNvSpPr txBox="1"/>
          <p:nvPr/>
        </p:nvSpPr>
        <p:spPr>
          <a:xfrm>
            <a:off x="3432130" y="3187602"/>
            <a:ext cx="119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Start coordinate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49FFCF-20DC-E500-6615-A290299F1B14}"/>
              </a:ext>
            </a:extLst>
          </p:cNvPr>
          <p:cNvCxnSpPr>
            <a:cxnSpLocks/>
          </p:cNvCxnSpPr>
          <p:nvPr/>
        </p:nvCxnSpPr>
        <p:spPr>
          <a:xfrm flipV="1">
            <a:off x="4958262" y="4003430"/>
            <a:ext cx="0" cy="78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850081-FB6E-53E8-4369-69FE9B0A90ED}"/>
              </a:ext>
            </a:extLst>
          </p:cNvPr>
          <p:cNvSpPr txBox="1"/>
          <p:nvPr/>
        </p:nvSpPr>
        <p:spPr>
          <a:xfrm>
            <a:off x="4410593" y="358015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Mapping quality</a:t>
            </a:r>
          </a:p>
          <a:p>
            <a:pPr algn="ctr"/>
            <a:r>
              <a:rPr lang="en-US" sz="1200" dirty="0"/>
              <a:t>(0-42)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4BD0B5-A551-80E7-EC33-6DDBFDCC753C}"/>
              </a:ext>
            </a:extLst>
          </p:cNvPr>
          <p:cNvCxnSpPr>
            <a:cxnSpLocks/>
          </p:cNvCxnSpPr>
          <p:nvPr/>
        </p:nvCxnSpPr>
        <p:spPr>
          <a:xfrm flipV="1">
            <a:off x="5608357" y="2840392"/>
            <a:ext cx="0" cy="197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172F482-2505-A43C-D313-E62C29DBAE53}"/>
              </a:ext>
            </a:extLst>
          </p:cNvPr>
          <p:cNvSpPr txBox="1"/>
          <p:nvPr/>
        </p:nvSpPr>
        <p:spPr>
          <a:xfrm>
            <a:off x="3672419" y="2563393"/>
            <a:ext cx="387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CIGAR string – how many bases? Match, deletion, insertion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56BBEFE-C8C8-BC7A-B867-8800AB8FABD0}"/>
              </a:ext>
            </a:extLst>
          </p:cNvPr>
          <p:cNvSpPr/>
          <p:nvPr/>
        </p:nvSpPr>
        <p:spPr>
          <a:xfrm rot="5400000">
            <a:off x="6335903" y="3497951"/>
            <a:ext cx="971007" cy="1597075"/>
          </a:xfrm>
          <a:prstGeom prst="leftBrace">
            <a:avLst>
              <a:gd name="adj1" fmla="val 8333"/>
              <a:gd name="adj2" fmla="val 491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E1987-0934-1973-E0B7-0DA5645B91E1}"/>
              </a:ext>
            </a:extLst>
          </p:cNvPr>
          <p:cNvSpPr txBox="1"/>
          <p:nvPr/>
        </p:nvSpPr>
        <p:spPr>
          <a:xfrm>
            <a:off x="5736893" y="3269032"/>
            <a:ext cx="216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Paired end information – name, start, insert size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4217A4-F903-BF4D-7F47-86B387D6AF66}"/>
              </a:ext>
            </a:extLst>
          </p:cNvPr>
          <p:cNvCxnSpPr>
            <a:cxnSpLocks/>
          </p:cNvCxnSpPr>
          <p:nvPr/>
        </p:nvCxnSpPr>
        <p:spPr>
          <a:xfrm flipV="1">
            <a:off x="10479497" y="3980268"/>
            <a:ext cx="0" cy="78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2CC3F8-8795-DA3A-474B-3B0CAB41DB16}"/>
              </a:ext>
            </a:extLst>
          </p:cNvPr>
          <p:cNvSpPr txBox="1"/>
          <p:nvPr/>
        </p:nvSpPr>
        <p:spPr>
          <a:xfrm>
            <a:off x="10083394" y="3696393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Sequence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600C8F-71D4-273A-8358-1EEA95210AD3}"/>
              </a:ext>
            </a:extLst>
          </p:cNvPr>
          <p:cNvCxnSpPr>
            <a:cxnSpLocks/>
          </p:cNvCxnSpPr>
          <p:nvPr/>
        </p:nvCxnSpPr>
        <p:spPr>
          <a:xfrm>
            <a:off x="5736893" y="5232292"/>
            <a:ext cx="0" cy="72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79EEB-5D2B-4C0F-F1ED-8A94103F3A14}"/>
              </a:ext>
            </a:extLst>
          </p:cNvPr>
          <p:cNvSpPr txBox="1"/>
          <p:nvPr/>
        </p:nvSpPr>
        <p:spPr>
          <a:xfrm>
            <a:off x="5217423" y="5968452"/>
            <a:ext cx="103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Quality score 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9DEFFC7C-A42E-8E15-EBF0-4B2B4E256117}"/>
              </a:ext>
            </a:extLst>
          </p:cNvPr>
          <p:cNvSpPr/>
          <p:nvPr/>
        </p:nvSpPr>
        <p:spPr>
          <a:xfrm rot="16200000">
            <a:off x="1448866" y="4315595"/>
            <a:ext cx="349847" cy="25262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0ECAA9-8672-B3B8-1F84-34014BAF3FFF}"/>
              </a:ext>
            </a:extLst>
          </p:cNvPr>
          <p:cNvSpPr txBox="1"/>
          <p:nvPr/>
        </p:nvSpPr>
        <p:spPr>
          <a:xfrm>
            <a:off x="462859" y="5772645"/>
            <a:ext cx="242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Alignment information e.g. # of mismatches, ambiguous bases, insertions, deletions </a:t>
            </a:r>
            <a:r>
              <a:rPr lang="en-US" sz="1200" dirty="0" err="1"/>
              <a:t>etc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8682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58070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533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Quality 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556F-73AE-F094-E499-798ACD1C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91" y="2750888"/>
            <a:ext cx="6163635" cy="203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8C16A5-544A-DA88-CD5F-E0BE92480387}"/>
              </a:ext>
            </a:extLst>
          </p:cNvPr>
          <p:cNvSpPr txBox="1"/>
          <p:nvPr/>
        </p:nvSpPr>
        <p:spPr>
          <a:xfrm>
            <a:off x="3203666" y="4944213"/>
            <a:ext cx="350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&gt;80% normal for human alignment </a:t>
            </a:r>
          </a:p>
        </p:txBody>
      </p:sp>
    </p:spTree>
    <p:extLst>
      <p:ext uri="{BB962C8B-B14F-4D97-AF65-F5344CB8AC3E}">
        <p14:creationId xmlns:p14="http://schemas.microsoft.com/office/powerpoint/2010/main" val="123694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3BB5C2-45EC-394F-8616-FDC19D238746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89658E-D6DD-CA4C-838D-F7FAD927B927}"/>
              </a:ext>
            </a:extLst>
          </p:cNvPr>
          <p:cNvSpPr txBox="1">
            <a:spLocks/>
          </p:cNvSpPr>
          <p:nvPr/>
        </p:nvSpPr>
        <p:spPr>
          <a:xfrm>
            <a:off x="5834943" y="5973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 </a:t>
            </a:r>
          </a:p>
        </p:txBody>
      </p:sp>
      <p:pic>
        <p:nvPicPr>
          <p:cNvPr id="3078" name="Picture 6" descr="One does not simply Know Bioinformatics - Does not simply walk into mordor  Boromir | Meme Generator">
            <a:extLst>
              <a:ext uri="{FF2B5EF4-FFF2-40B4-BE49-F238E27FC236}">
                <a16:creationId xmlns:a16="http://schemas.microsoft.com/office/drawing/2014/main" id="{6E279C3A-7A44-0548-A845-A0EE33CFF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734" b="2862"/>
          <a:stretch/>
        </p:blipFill>
        <p:spPr bwMode="auto">
          <a:xfrm>
            <a:off x="593651" y="1135374"/>
            <a:ext cx="3604862" cy="42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0603CC-3C2C-7446-9575-FBB325E6DF5E}"/>
              </a:ext>
            </a:extLst>
          </p:cNvPr>
          <p:cNvSpPr txBox="1">
            <a:spLocks/>
          </p:cNvSpPr>
          <p:nvPr/>
        </p:nvSpPr>
        <p:spPr>
          <a:xfrm>
            <a:off x="920511" y="5722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Get ready for a wild 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458AB-BE75-DD40-AF1F-BC07AC5B5057}"/>
              </a:ext>
            </a:extLst>
          </p:cNvPr>
          <p:cNvSpPr txBox="1"/>
          <p:nvPr/>
        </p:nvSpPr>
        <p:spPr>
          <a:xfrm>
            <a:off x="4522985" y="1476611"/>
            <a:ext cx="4086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Command line basics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2. Quality over quantity: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fastqc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adaptor trimming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3. Alignment (or finding where things belong)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4. Peak calling: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ain’t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no mountain high enough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5. Differential analysis 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6. The rest of it: annotation, pathway enrichment and more ✨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F700DB55-8C5A-3941-AEB9-C2D63B1B5F5D}"/>
              </a:ext>
            </a:extLst>
          </p:cNvPr>
          <p:cNvSpPr txBox="1">
            <a:spLocks/>
          </p:cNvSpPr>
          <p:nvPr/>
        </p:nvSpPr>
        <p:spPr>
          <a:xfrm>
            <a:off x="4469100" y="-2406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3301F-994F-7BC2-E947-635A33D7DF64}"/>
              </a:ext>
            </a:extLst>
          </p:cNvPr>
          <p:cNvSpPr txBox="1"/>
          <p:nvPr/>
        </p:nvSpPr>
        <p:spPr>
          <a:xfrm>
            <a:off x="8609347" y="2690553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1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602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126120" y="2949419"/>
            <a:ext cx="7568555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wget</a:t>
            </a:r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https://github.com/Boyle-Lab/Blacklist/blob/master/lists/hg38-blacklist.v2.bed.gz</a:t>
            </a:r>
            <a:endParaRPr lang="en-GB" sz="1400" dirty="0"/>
          </a:p>
          <a:p>
            <a:r>
              <a:rPr lang="en-GB" sz="1400" dirty="0" err="1"/>
              <a:t>gunzip</a:t>
            </a:r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hg38-blacklist.v2.bed.gz</a:t>
            </a: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52171-E735-C04E-08D4-EF188E04FE46}"/>
              </a:ext>
            </a:extLst>
          </p:cNvPr>
          <p:cNvSpPr txBox="1"/>
          <p:nvPr/>
        </p:nvSpPr>
        <p:spPr>
          <a:xfrm>
            <a:off x="87368" y="2211192"/>
            <a:ext cx="456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blacklisted regions</a:t>
            </a:r>
          </a:p>
        </p:txBody>
      </p:sp>
    </p:spTree>
    <p:extLst>
      <p:ext uri="{BB962C8B-B14F-4D97-AF65-F5344CB8AC3E}">
        <p14:creationId xmlns:p14="http://schemas.microsoft.com/office/powerpoint/2010/main" val="411449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457267"/>
            <a:ext cx="12017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 file processing -&gt; filter, sort, deduplicate, remove blacklisted regions, index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F971C1-09D1-F9DE-6057-582145A1EC7A}"/>
              </a:ext>
            </a:extLst>
          </p:cNvPr>
          <p:cNvSpPr/>
          <p:nvPr/>
        </p:nvSpPr>
        <p:spPr>
          <a:xfrm>
            <a:off x="0" y="1825295"/>
            <a:ext cx="8980666" cy="198947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for file in </a:t>
            </a:r>
          </a:p>
          <a:p>
            <a:r>
              <a:rPr lang="en-GB" sz="1400" dirty="0"/>
              <a:t>*.</a:t>
            </a:r>
            <a:r>
              <a:rPr lang="en-GB" sz="1400" dirty="0" err="1"/>
              <a:t>sam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sam</a:t>
            </a:r>
            <a:r>
              <a:rPr lang="en-GB" sz="1400" dirty="0"/>
              <a:t>` </a:t>
            </a:r>
          </a:p>
          <a:p>
            <a:r>
              <a:rPr lang="en-GB" sz="1400" dirty="0"/>
              <a:t>#filter unmapped, secondary and unmapped reads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view -F 2308 -b -q 10 $</a:t>
            </a:r>
            <a:r>
              <a:rPr lang="en-GB" sz="1400" dirty="0" err="1"/>
              <a:t>name.sam</a:t>
            </a:r>
            <a:r>
              <a:rPr lang="en-GB" sz="1400" dirty="0"/>
              <a:t> &gt; $</a:t>
            </a:r>
            <a:r>
              <a:rPr lang="en-GB" sz="1400" dirty="0" err="1"/>
              <a:t>name.bam</a:t>
            </a:r>
            <a:r>
              <a:rPr lang="en-GB" sz="1400" dirty="0"/>
              <a:t> </a:t>
            </a:r>
          </a:p>
          <a:p>
            <a:r>
              <a:rPr lang="en-GB" sz="1400" dirty="0"/>
              <a:t># -b output bam </a:t>
            </a:r>
          </a:p>
          <a:p>
            <a:r>
              <a:rPr lang="en-GB" sz="1400" dirty="0"/>
              <a:t># -q minimum quality score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F6E32-5677-9F40-99BC-E667ED7802D7}"/>
              </a:ext>
            </a:extLst>
          </p:cNvPr>
          <p:cNvSpPr txBox="1"/>
          <p:nvPr/>
        </p:nvSpPr>
        <p:spPr>
          <a:xfrm>
            <a:off x="9088378" y="2145807"/>
            <a:ext cx="3185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http://</a:t>
            </a:r>
            <a:r>
              <a:rPr lang="en-US" sz="1800" dirty="0" err="1"/>
              <a:t>broadinstitute.github.io</a:t>
            </a:r>
            <a:r>
              <a:rPr lang="en-US" sz="1800" dirty="0"/>
              <a:t>/</a:t>
            </a:r>
            <a:r>
              <a:rPr lang="en-US" sz="1800" dirty="0" err="1"/>
              <a:t>picard</a:t>
            </a:r>
            <a:r>
              <a:rPr lang="en-US" sz="1800" dirty="0"/>
              <a:t>/explain-</a:t>
            </a:r>
            <a:r>
              <a:rPr lang="en-US" sz="1800" dirty="0" err="1"/>
              <a:t>flags.html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4CC20B-30F3-5524-0621-F52BEF84D630}"/>
              </a:ext>
            </a:extLst>
          </p:cNvPr>
          <p:cNvSpPr/>
          <p:nvPr/>
        </p:nvSpPr>
        <p:spPr>
          <a:xfrm>
            <a:off x="0" y="3865673"/>
            <a:ext cx="6693500" cy="64315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 sort files by chromosomes and start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sort -o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name.bam</a:t>
            </a:r>
            <a:r>
              <a:rPr lang="en-GB" sz="14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20353E-F807-461B-52AA-30FB6082778B}"/>
              </a:ext>
            </a:extLst>
          </p:cNvPr>
          <p:cNvSpPr/>
          <p:nvPr/>
        </p:nvSpPr>
        <p:spPr>
          <a:xfrm>
            <a:off x="0" y="4508824"/>
            <a:ext cx="6693500" cy="64315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#remove duplicates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</a:t>
            </a:r>
            <a:r>
              <a:rPr lang="en-GB" sz="1400" dirty="0" err="1"/>
              <a:t>markdup</a:t>
            </a:r>
            <a:r>
              <a:rPr lang="en-GB" sz="1400" dirty="0"/>
              <a:t> -r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A6A66B-8116-B92B-CDCB-0E19080FD1B1}"/>
              </a:ext>
            </a:extLst>
          </p:cNvPr>
          <p:cNvSpPr/>
          <p:nvPr/>
        </p:nvSpPr>
        <p:spPr>
          <a:xfrm>
            <a:off x="0" y="5151974"/>
            <a:ext cx="6693500" cy="95330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 remove blacklisted regions </a:t>
            </a:r>
          </a:p>
          <a:p>
            <a:r>
              <a:rPr lang="en-GB" sz="1400" dirty="0" err="1"/>
              <a:t>bedtools</a:t>
            </a:r>
            <a:r>
              <a:rPr lang="en-GB" sz="1400" dirty="0"/>
              <a:t> intersect -v -</a:t>
            </a:r>
            <a:r>
              <a:rPr lang="en-GB" sz="1400" dirty="0" err="1"/>
              <a:t>abam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-b '/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/aligning /hg38-blacklist.v2.bed' &gt; $</a:t>
            </a:r>
            <a:r>
              <a:rPr lang="en-GB" sz="1400" dirty="0" err="1"/>
              <a:t>name.bl.dedup.sort.bam</a:t>
            </a:r>
            <a:r>
              <a:rPr lang="en-GB" sz="1400" dirty="0"/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521C1CB-C441-1ED2-8E02-0D65AAB98202}"/>
              </a:ext>
            </a:extLst>
          </p:cNvPr>
          <p:cNvSpPr/>
          <p:nvPr/>
        </p:nvSpPr>
        <p:spPr>
          <a:xfrm>
            <a:off x="0" y="6105278"/>
            <a:ext cx="6693500" cy="64347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#index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index $</a:t>
            </a:r>
            <a:r>
              <a:rPr lang="en-GB" sz="1400" dirty="0" err="1"/>
              <a:t>name.bl.dedup.sort.bam</a:t>
            </a:r>
            <a:r>
              <a:rPr lang="en-GB" sz="1400" dirty="0"/>
              <a:t>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CE2B0B-834A-D5C7-3BF7-BBC8825D2653}"/>
              </a:ext>
            </a:extLst>
          </p:cNvPr>
          <p:cNvSpPr/>
          <p:nvPr/>
        </p:nvSpPr>
        <p:spPr>
          <a:xfrm>
            <a:off x="6864316" y="5799448"/>
            <a:ext cx="4935799" cy="83987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#remove intermediate files </a:t>
            </a:r>
          </a:p>
          <a:p>
            <a:r>
              <a:rPr lang="en-GB" sz="1400" dirty="0"/>
              <a:t>rm $</a:t>
            </a:r>
            <a:r>
              <a:rPr lang="en-GB" sz="1400" dirty="0" err="1"/>
              <a:t>name.bam</a:t>
            </a:r>
            <a:r>
              <a:rPr lang="en-GB" sz="1400" dirty="0"/>
              <a:t>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endParaRPr lang="en-GB" sz="1400" dirty="0"/>
          </a:p>
          <a:p>
            <a:r>
              <a:rPr lang="en-GB" sz="1400" dirty="0"/>
              <a:t>done </a:t>
            </a:r>
          </a:p>
        </p:txBody>
      </p:sp>
    </p:spTree>
    <p:extLst>
      <p:ext uri="{BB962C8B-B14F-4D97-AF65-F5344CB8AC3E}">
        <p14:creationId xmlns:p14="http://schemas.microsoft.com/office/powerpoint/2010/main" val="19280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C7FE5A-7A39-E744-1FFF-A0C1F965AAAD}"/>
              </a:ext>
            </a:extLst>
          </p:cNvPr>
          <p:cNvSpPr/>
          <p:nvPr/>
        </p:nvSpPr>
        <p:spPr>
          <a:xfrm>
            <a:off x="0" y="0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What’s left to cover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6417A-E342-7D80-4A56-AD57622D9F19}"/>
              </a:ext>
            </a:extLst>
          </p:cNvPr>
          <p:cNvSpPr txBox="1"/>
          <p:nvPr/>
        </p:nvSpPr>
        <p:spPr>
          <a:xfrm>
            <a:off x="843147" y="1579418"/>
            <a:ext cx="726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Peak calling </a:t>
            </a:r>
          </a:p>
          <a:p>
            <a:pPr marL="342900" indent="-342900">
              <a:buAutoNum type="arabicPeriod"/>
            </a:pPr>
            <a:r>
              <a:rPr lang="en-US" dirty="0"/>
              <a:t>Annotation of peaks e.g. gene body, promoter, intron </a:t>
            </a:r>
            <a:r>
              <a:rPr lang="en-US" dirty="0" err="1"/>
              <a:t>etc</a:t>
            </a:r>
            <a:r>
              <a:rPr lang="en-US" dirty="0"/>
              <a:t>  </a:t>
            </a:r>
          </a:p>
          <a:p>
            <a:pPr marL="342900" indent="-342900">
              <a:buAutoNum type="arabicPeriod"/>
            </a:pPr>
            <a:r>
              <a:rPr lang="en-US" dirty="0"/>
              <a:t>MOTIF enrichment </a:t>
            </a:r>
          </a:p>
          <a:p>
            <a:pPr marL="342900" indent="-342900">
              <a:buAutoNum type="arabicPeriod"/>
            </a:pPr>
            <a:r>
              <a:rPr lang="en-US" dirty="0"/>
              <a:t>RNA-seq analysis </a:t>
            </a:r>
          </a:p>
          <a:p>
            <a:pPr marL="342900" indent="-342900">
              <a:buAutoNum type="arabicPeriod"/>
            </a:pPr>
            <a:r>
              <a:rPr lang="en-US" dirty="0"/>
              <a:t>Differential analysis – DESeq2 and </a:t>
            </a:r>
            <a:r>
              <a:rPr lang="en-US" dirty="0" err="1"/>
              <a:t>limma-voom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22EC9-6071-642C-4D87-64C2FBCA2765}"/>
              </a:ext>
            </a:extLst>
          </p:cNvPr>
          <p:cNvSpPr txBox="1"/>
          <p:nvPr/>
        </p:nvSpPr>
        <p:spPr>
          <a:xfrm>
            <a:off x="843147" y="3801255"/>
            <a:ext cx="726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Super-enhancer calling </a:t>
            </a:r>
          </a:p>
          <a:p>
            <a:pPr marL="342900" indent="-342900">
              <a:buAutoNum type="arabicPeriod"/>
            </a:pPr>
            <a:r>
              <a:rPr lang="en-US" dirty="0"/>
              <a:t>Pathway enrichment </a:t>
            </a:r>
          </a:p>
          <a:p>
            <a:pPr marL="342900" indent="-342900">
              <a:buAutoNum type="arabicPeriod"/>
            </a:pPr>
            <a:r>
              <a:rPr lang="en-US" dirty="0"/>
              <a:t>Data visualization: heat maps, sample clustering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C311B-89DA-2102-228E-5AD5A67AF4D5}"/>
              </a:ext>
            </a:extLst>
          </p:cNvPr>
          <p:cNvSpPr txBox="1"/>
          <p:nvPr/>
        </p:nvSpPr>
        <p:spPr>
          <a:xfrm>
            <a:off x="1092530" y="3470596"/>
            <a:ext cx="14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If interested: </a:t>
            </a:r>
          </a:p>
        </p:txBody>
      </p:sp>
    </p:spTree>
    <p:extLst>
      <p:ext uri="{BB962C8B-B14F-4D97-AF65-F5344CB8AC3E}">
        <p14:creationId xmlns:p14="http://schemas.microsoft.com/office/powerpoint/2010/main" val="56731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8C95-51EB-2682-080B-6FFAC04B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blacklisted regions manually</a:t>
            </a:r>
          </a:p>
        </p:txBody>
      </p:sp>
    </p:spTree>
    <p:extLst>
      <p:ext uri="{BB962C8B-B14F-4D97-AF65-F5344CB8AC3E}">
        <p14:creationId xmlns:p14="http://schemas.microsoft.com/office/powerpoint/2010/main" val="368552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845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Peak calling with MACS2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F9D7A-0320-97C5-DDB0-23AB837522E3}"/>
              </a:ext>
            </a:extLst>
          </p:cNvPr>
          <p:cNvSpPr/>
          <p:nvPr/>
        </p:nvSpPr>
        <p:spPr>
          <a:xfrm>
            <a:off x="82312" y="4025735"/>
            <a:ext cx="6746000" cy="243444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/</a:t>
            </a:r>
            <a:r>
              <a:rPr lang="en-GB" sz="1400" dirty="0" err="1"/>
              <a:t>rds</a:t>
            </a:r>
            <a:r>
              <a:rPr lang="en-GB" sz="1400" dirty="0"/>
              <a:t>/general/user/jr2715/home/anaconda3/bin/macs2 </a:t>
            </a:r>
            <a:r>
              <a:rPr lang="en-GB" sz="1400" dirty="0" err="1"/>
              <a:t>callpeak</a:t>
            </a:r>
            <a:r>
              <a:rPr lang="en-GB" sz="1400" dirty="0"/>
              <a:t> --keep-dup all  -t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/hacat_bg4_Rep2.bl.dedup.sort.bam -c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/hacat_input_Rep2.bl.dedup.sort.bam -n hacat_bg4_Rep2</a:t>
            </a:r>
          </a:p>
          <a:p>
            <a:r>
              <a:rPr lang="en-GB" sz="1400" dirty="0"/>
              <a:t>#-t IP file </a:t>
            </a:r>
          </a:p>
          <a:p>
            <a:r>
              <a:rPr lang="en-GB" sz="1400" dirty="0"/>
              <a:t>#-c control/input file </a:t>
            </a:r>
          </a:p>
          <a:p>
            <a:r>
              <a:rPr lang="en-GB" sz="1400" dirty="0"/>
              <a:t># -n prefix for output file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F7D625-E578-CBC8-F03A-E985D7DF5A18}"/>
              </a:ext>
            </a:extLst>
          </p:cNvPr>
          <p:cNvSpPr/>
          <p:nvPr/>
        </p:nvSpPr>
        <p:spPr>
          <a:xfrm>
            <a:off x="82311" y="2253444"/>
            <a:ext cx="6746000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#install macs </a:t>
            </a:r>
          </a:p>
          <a:p>
            <a:r>
              <a:rPr lang="en-GB" sz="1400" dirty="0"/>
              <a:t>module load anaconda3/personal</a:t>
            </a:r>
          </a:p>
          <a:p>
            <a:r>
              <a:rPr lang="en-GB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GB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install -c </a:t>
            </a:r>
            <a:r>
              <a:rPr lang="en-GB" sz="14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bioconda</a:t>
            </a:r>
            <a:r>
              <a:rPr lang="en-GB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macs2</a:t>
            </a:r>
            <a:endParaRPr lang="en-GB" sz="1400" dirty="0"/>
          </a:p>
        </p:txBody>
      </p:sp>
      <p:pic>
        <p:nvPicPr>
          <p:cNvPr id="1026" name="Picture 2" descr="Peak calling with MACS2 | Introduction to ChIP-Seq using high-performance  computing">
            <a:extLst>
              <a:ext uri="{FF2B5EF4-FFF2-40B4-BE49-F238E27FC236}">
                <a16:creationId xmlns:a16="http://schemas.microsoft.com/office/drawing/2014/main" id="{2303F3B9-F992-8EC7-FE25-9DBEE41E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89" y="1829030"/>
            <a:ext cx="6057240" cy="40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12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216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bed file?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C2A2A-1B33-F011-CA2E-2D9ED130F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65" y="2367809"/>
            <a:ext cx="9471229" cy="33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419273" y="1555369"/>
            <a:ext cx="505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Intersecting biological replicates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F9D7A-0320-97C5-DDB0-23AB837522E3}"/>
              </a:ext>
            </a:extLst>
          </p:cNvPr>
          <p:cNvSpPr/>
          <p:nvPr/>
        </p:nvSpPr>
        <p:spPr>
          <a:xfrm>
            <a:off x="82312" y="2129544"/>
            <a:ext cx="8224562" cy="249094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#add chr to start of each line </a:t>
            </a:r>
          </a:p>
          <a:p>
            <a:r>
              <a:rPr lang="en-GB" sz="1400" dirty="0"/>
              <a:t>cat hacat_bg4_Rep1_peaks_JR.bed | </a:t>
            </a:r>
            <a:r>
              <a:rPr lang="en-GB" sz="1400" dirty="0" err="1"/>
              <a:t>sed</a:t>
            </a:r>
            <a:r>
              <a:rPr lang="en-GB" sz="1400" dirty="0"/>
              <a:t> 's/^/chr/' &gt; new_bg4_rep1.bed</a:t>
            </a:r>
          </a:p>
          <a:p>
            <a:endParaRPr lang="en-GB" sz="1400" dirty="0"/>
          </a:p>
          <a:p>
            <a:r>
              <a:rPr lang="en-GB" sz="1400" dirty="0"/>
              <a:t># Peaks in both replicates</a:t>
            </a:r>
          </a:p>
          <a:p>
            <a:r>
              <a:rPr lang="en-GB" sz="1400" dirty="0"/>
              <a:t>module load </a:t>
            </a:r>
            <a:r>
              <a:rPr lang="en-GB" sz="1400" dirty="0" err="1"/>
              <a:t>bedtools</a:t>
            </a:r>
            <a:endParaRPr lang="en-GB" sz="1400" dirty="0"/>
          </a:p>
          <a:p>
            <a:r>
              <a:rPr lang="en-GB" sz="1400" dirty="0" err="1"/>
              <a:t>bedtools</a:t>
            </a:r>
            <a:r>
              <a:rPr lang="en-GB" sz="1400" dirty="0"/>
              <a:t> intersect -a new_hacat_bg4_Rep2.bed -b hacat_bg4_rep1_paper.bed &gt; </a:t>
            </a:r>
            <a:r>
              <a:rPr lang="en-GB" sz="1400" dirty="0" err="1"/>
              <a:t>hacat_shared.bed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#Count all peaks</a:t>
            </a:r>
          </a:p>
          <a:p>
            <a:r>
              <a:rPr lang="en-GB" sz="1400" dirty="0" err="1"/>
              <a:t>wc</a:t>
            </a:r>
            <a:r>
              <a:rPr lang="en-GB" sz="1400" dirty="0"/>
              <a:t> –l  *.bed</a:t>
            </a:r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8F35-B69D-0AF9-A58D-7A0DDFA1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"/>
          <a:stretch/>
        </p:blipFill>
        <p:spPr>
          <a:xfrm>
            <a:off x="1596415" y="4324695"/>
            <a:ext cx="6585684" cy="235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4A3D-EDD6-AC19-4767-5E4EDADBA5A9}"/>
              </a:ext>
            </a:extLst>
          </p:cNvPr>
          <p:cNvSpPr txBox="1"/>
          <p:nvPr/>
        </p:nvSpPr>
        <p:spPr>
          <a:xfrm>
            <a:off x="9375820" y="2743200"/>
            <a:ext cx="198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automate? </a:t>
            </a:r>
          </a:p>
        </p:txBody>
      </p:sp>
    </p:spTree>
    <p:extLst>
      <p:ext uri="{BB962C8B-B14F-4D97-AF65-F5344CB8AC3E}">
        <p14:creationId xmlns:p14="http://schemas.microsoft.com/office/powerpoint/2010/main" val="66938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419273" y="1555369"/>
            <a:ext cx="5058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Intersecting biological replicates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F9D7A-0320-97C5-DDB0-23AB837522E3}"/>
              </a:ext>
            </a:extLst>
          </p:cNvPr>
          <p:cNvSpPr/>
          <p:nvPr/>
        </p:nvSpPr>
        <p:spPr>
          <a:xfrm>
            <a:off x="82312" y="2129544"/>
            <a:ext cx="8224562" cy="249094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#add chr to start of each line </a:t>
            </a:r>
          </a:p>
          <a:p>
            <a:r>
              <a:rPr lang="en-GB" sz="1400" dirty="0"/>
              <a:t>cat hacat_bg4_Rep1_peaks_JR.bed | </a:t>
            </a:r>
            <a:r>
              <a:rPr lang="en-GB" sz="1400" dirty="0" err="1"/>
              <a:t>sed</a:t>
            </a:r>
            <a:r>
              <a:rPr lang="en-GB" sz="1400" dirty="0"/>
              <a:t> 's/^/chr/' &gt; new_bg4_rep1.bed</a:t>
            </a:r>
          </a:p>
          <a:p>
            <a:endParaRPr lang="en-GB" sz="1400" dirty="0"/>
          </a:p>
          <a:p>
            <a:r>
              <a:rPr lang="en-GB" sz="1400" dirty="0"/>
              <a:t># Peaks in both replicates</a:t>
            </a:r>
          </a:p>
          <a:p>
            <a:r>
              <a:rPr lang="en-GB" sz="1400" dirty="0"/>
              <a:t>module load </a:t>
            </a:r>
            <a:r>
              <a:rPr lang="en-GB" sz="1400" dirty="0" err="1"/>
              <a:t>bedtools</a:t>
            </a:r>
            <a:endParaRPr lang="en-GB" sz="1400" dirty="0"/>
          </a:p>
          <a:p>
            <a:r>
              <a:rPr lang="en-GB" sz="1400" dirty="0" err="1"/>
              <a:t>bedtools</a:t>
            </a:r>
            <a:r>
              <a:rPr lang="en-GB" sz="1400" dirty="0"/>
              <a:t> intersect -a new_hacat_bg4_Rep2.bed -b hacat_bg4_rep1_paper.bed &gt; </a:t>
            </a:r>
            <a:r>
              <a:rPr lang="en-GB" sz="1400" dirty="0" err="1"/>
              <a:t>hacat_shared.bed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#Count all peaks</a:t>
            </a:r>
          </a:p>
          <a:p>
            <a:r>
              <a:rPr lang="en-GB" sz="1400" dirty="0" err="1"/>
              <a:t>wc</a:t>
            </a:r>
            <a:r>
              <a:rPr lang="en-GB" sz="1400" dirty="0"/>
              <a:t> –l  *.bed</a:t>
            </a:r>
          </a:p>
          <a:p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98F35-B69D-0AF9-A58D-7A0DDFA1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4"/>
          <a:stretch/>
        </p:blipFill>
        <p:spPr>
          <a:xfrm>
            <a:off x="1596415" y="4324695"/>
            <a:ext cx="6585684" cy="235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4A3D-EDD6-AC19-4767-5E4EDADBA5A9}"/>
              </a:ext>
            </a:extLst>
          </p:cNvPr>
          <p:cNvSpPr txBox="1"/>
          <p:nvPr/>
        </p:nvSpPr>
        <p:spPr>
          <a:xfrm>
            <a:off x="8689511" y="2359354"/>
            <a:ext cx="3812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automate?</a:t>
            </a:r>
          </a:p>
          <a:p>
            <a:endParaRPr lang="en-US" dirty="0"/>
          </a:p>
          <a:p>
            <a:r>
              <a:rPr lang="en-US" dirty="0"/>
              <a:t>for  file in *.bed </a:t>
            </a:r>
          </a:p>
          <a:p>
            <a:r>
              <a:rPr lang="en-US" dirty="0"/>
              <a:t>do</a:t>
            </a:r>
          </a:p>
          <a:p>
            <a:r>
              <a:rPr lang="en-GB" dirty="0"/>
              <a:t>c</a:t>
            </a:r>
            <a:r>
              <a:rPr lang="en-GB" sz="1800" dirty="0"/>
              <a:t>at $file | </a:t>
            </a:r>
            <a:r>
              <a:rPr lang="en-GB" sz="1800" dirty="0" err="1"/>
              <a:t>sed</a:t>
            </a:r>
            <a:r>
              <a:rPr lang="en-GB" sz="1800" dirty="0"/>
              <a:t> 's/^/chr/' &gt; </a:t>
            </a:r>
            <a:r>
              <a:rPr lang="en-GB" sz="1800" dirty="0" err="1"/>
              <a:t>new_$file</a:t>
            </a:r>
            <a:endParaRPr lang="en-GB" sz="1800" dirty="0"/>
          </a:p>
          <a:p>
            <a:r>
              <a:rPr lang="en-GB" dirty="0"/>
              <a:t>done </a:t>
            </a:r>
            <a:endParaRPr lang="en-GB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5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UPDATE: </a:t>
            </a:r>
            <a:r>
              <a:rPr lang="en-US" sz="4400" dirty="0" err="1"/>
              <a:t>fastp</a:t>
            </a:r>
            <a:r>
              <a:rPr lang="en-US" sz="4400" dirty="0"/>
              <a:t> instead of </a:t>
            </a:r>
            <a:r>
              <a:rPr lang="en-US" sz="4400" dirty="0" err="1"/>
              <a:t>cutadapt</a:t>
            </a:r>
            <a:endParaRPr lang="en-US" sz="4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AF181-E204-5172-FB37-162AC1DD224D}"/>
              </a:ext>
            </a:extLst>
          </p:cNvPr>
          <p:cNvSpPr/>
          <p:nvPr/>
        </p:nvSpPr>
        <p:spPr>
          <a:xfrm>
            <a:off x="82311" y="2078589"/>
            <a:ext cx="10250409" cy="242809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#install </a:t>
            </a:r>
            <a:r>
              <a:rPr lang="en-GB" sz="1400" dirty="0" err="1"/>
              <a:t>fastp</a:t>
            </a:r>
            <a:endParaRPr lang="en-GB" sz="1400" dirty="0"/>
          </a:p>
          <a:p>
            <a:r>
              <a:rPr lang="en-GB" sz="1400" dirty="0"/>
              <a:t>module load anaconda3/personal </a:t>
            </a:r>
          </a:p>
          <a:p>
            <a:r>
              <a:rPr lang="en-GB" sz="1400" dirty="0" err="1"/>
              <a:t>conda</a:t>
            </a:r>
            <a:r>
              <a:rPr lang="en-GB" sz="1400" dirty="0"/>
              <a:t> install -c </a:t>
            </a:r>
            <a:r>
              <a:rPr lang="en-GB" sz="1400" dirty="0" err="1"/>
              <a:t>bioconda</a:t>
            </a:r>
            <a:r>
              <a:rPr lang="en-GB" sz="1400" dirty="0"/>
              <a:t> </a:t>
            </a:r>
            <a:r>
              <a:rPr lang="en-GB" sz="1400" dirty="0" err="1"/>
              <a:t>fastp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#run </a:t>
            </a:r>
            <a:r>
              <a:rPr lang="en-GB" sz="1400" dirty="0" err="1"/>
              <a:t>fastp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fastp</a:t>
            </a:r>
            <a:r>
              <a:rPr lang="en-GB" sz="1400" dirty="0"/>
              <a:t> –</a:t>
            </a:r>
            <a:r>
              <a:rPr lang="en-GB" sz="1400" dirty="0" err="1"/>
              <a:t>i</a:t>
            </a:r>
            <a:r>
              <a:rPr lang="en-GB" sz="1400" dirty="0"/>
              <a:t> input.R1.fq.gz -I input.R2.fq.gz -o output.R1.fq.gz –O output.R2.fq.gz --</a:t>
            </a:r>
            <a:r>
              <a:rPr lang="en-GB" sz="1400" dirty="0" err="1"/>
              <a:t>detect_adapter_for_pe</a:t>
            </a:r>
            <a:r>
              <a:rPr lang="en-GB" sz="1400" dirty="0"/>
              <a:t> -l 20 -j output.R1.fastp.json -</a:t>
            </a:r>
            <a:r>
              <a:rPr lang="en-GB" sz="1400" dirty="0" err="1"/>
              <a:t>output.fastp.html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1E5BA-BE7B-A90D-7F2C-D8AC06F00065}"/>
              </a:ext>
            </a:extLst>
          </p:cNvPr>
          <p:cNvSpPr txBox="1"/>
          <p:nvPr/>
        </p:nvSpPr>
        <p:spPr>
          <a:xfrm>
            <a:off x="419273" y="1555369"/>
            <a:ext cx="457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Automatic adapter detection </a:t>
            </a:r>
          </a:p>
        </p:txBody>
      </p:sp>
    </p:spTree>
    <p:extLst>
      <p:ext uri="{BB962C8B-B14F-4D97-AF65-F5344CB8AC3E}">
        <p14:creationId xmlns:p14="http://schemas.microsoft.com/office/powerpoint/2010/main" val="223514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Peak annotation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0AF181-E204-5172-FB37-162AC1DD224D}"/>
              </a:ext>
            </a:extLst>
          </p:cNvPr>
          <p:cNvSpPr/>
          <p:nvPr/>
        </p:nvSpPr>
        <p:spPr>
          <a:xfrm>
            <a:off x="82311" y="1108347"/>
            <a:ext cx="6253175" cy="124018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homer </a:t>
            </a:r>
          </a:p>
          <a:p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annotatePeaks.pl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hacat_shared.bed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hg19 &gt;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annotated_hacat_shared.bed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2&gt;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report_hacat_shared.bed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98635-2101-BE01-8986-AC698B0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89" y="2986381"/>
            <a:ext cx="2277290" cy="2973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1EC71-F667-C46F-B622-D5E6E8DD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47" y="5959510"/>
            <a:ext cx="2864175" cy="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BBF5F34-074F-364C-ADCA-225C6A1E753C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a server? Pros, cons and comparisons - RackSolutions">
            <a:extLst>
              <a:ext uri="{FF2B5EF4-FFF2-40B4-BE49-F238E27FC236}">
                <a16:creationId xmlns:a16="http://schemas.microsoft.com/office/drawing/2014/main" id="{81A42E57-7983-0440-8836-E46F3F26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10" y="4564096"/>
            <a:ext cx="3541298" cy="199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5E3229C-7366-DE46-8042-02BB25BB4EED}"/>
              </a:ext>
            </a:extLst>
          </p:cNvPr>
          <p:cNvSpPr/>
          <p:nvPr/>
        </p:nvSpPr>
        <p:spPr>
          <a:xfrm>
            <a:off x="0" y="1648734"/>
            <a:ext cx="11894553" cy="30686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B9B8EF-438F-4A4C-8B74-8709C473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901" y="-1745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FE7F84-068C-124C-B270-BA738E132C96}"/>
              </a:ext>
            </a:extLst>
          </p:cNvPr>
          <p:cNvSpPr/>
          <p:nvPr/>
        </p:nvSpPr>
        <p:spPr>
          <a:xfrm>
            <a:off x="2988681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CFD18-1B00-BA42-8411-8AC1DF8209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4191" y="4268085"/>
            <a:ext cx="1033293" cy="780640"/>
          </a:xfrm>
          <a:prstGeom prst="curvedConnector3">
            <a:avLst>
              <a:gd name="adj1" fmla="val 32301"/>
            </a:avLst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icrosoft to make Windows Terminal the default Windows 11 command line  experience - The Verge">
            <a:extLst>
              <a:ext uri="{FF2B5EF4-FFF2-40B4-BE49-F238E27FC236}">
                <a16:creationId xmlns:a16="http://schemas.microsoft.com/office/drawing/2014/main" id="{886CFC7F-9DCC-5140-937A-85D3230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" y="3540348"/>
            <a:ext cx="2503379" cy="1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16D81-1B12-6F4A-8BFD-A30F5D662C54}"/>
              </a:ext>
            </a:extLst>
          </p:cNvPr>
          <p:cNvSpPr txBox="1"/>
          <p:nvPr/>
        </p:nvSpPr>
        <p:spPr>
          <a:xfrm>
            <a:off x="1003216" y="2354746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Terminal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FC560-D1A2-C04D-9095-5D8999C3E11D}"/>
              </a:ext>
            </a:extLst>
          </p:cNvPr>
          <p:cNvSpPr txBox="1"/>
          <p:nvPr/>
        </p:nvSpPr>
        <p:spPr>
          <a:xfrm>
            <a:off x="526036" y="2814548"/>
            <a:ext cx="242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aka command line Where commands are typed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B8684-1758-FE4A-9B26-379675F798D5}"/>
              </a:ext>
            </a:extLst>
          </p:cNvPr>
          <p:cNvSpPr txBox="1"/>
          <p:nvPr/>
        </p:nvSpPr>
        <p:spPr>
          <a:xfrm>
            <a:off x="9573956" y="2363369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Kernel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F43D65-FE98-E74C-82CF-6B5D3AF324BE}"/>
              </a:ext>
            </a:extLst>
          </p:cNvPr>
          <p:cNvSpPr txBox="1"/>
          <p:nvPr/>
        </p:nvSpPr>
        <p:spPr>
          <a:xfrm>
            <a:off x="4444208" y="2858703"/>
            <a:ext cx="242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E.g. bash - command line interpreter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AA223-4B18-1145-B3C2-A4575C41FB66}"/>
              </a:ext>
            </a:extLst>
          </p:cNvPr>
          <p:cNvSpPr txBox="1"/>
          <p:nvPr/>
        </p:nvSpPr>
        <p:spPr>
          <a:xfrm>
            <a:off x="5198582" y="2429827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D54FA1-5D90-374D-A786-0948193F9D93}"/>
              </a:ext>
            </a:extLst>
          </p:cNvPr>
          <p:cNvSpPr txBox="1"/>
          <p:nvPr/>
        </p:nvSpPr>
        <p:spPr>
          <a:xfrm>
            <a:off x="8834834" y="2737679"/>
            <a:ext cx="258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Performs the operation – dependent on computer hardware (e.g. RAM and CPU)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7864B2-6073-0747-AA83-1B61F7171D40}"/>
              </a:ext>
            </a:extLst>
          </p:cNvPr>
          <p:cNvSpPr/>
          <p:nvPr/>
        </p:nvSpPr>
        <p:spPr>
          <a:xfrm>
            <a:off x="7276493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8D4A7-BB0B-C245-875C-A9B0473D2CE1}"/>
              </a:ext>
            </a:extLst>
          </p:cNvPr>
          <p:cNvSpPr txBox="1"/>
          <p:nvPr/>
        </p:nvSpPr>
        <p:spPr>
          <a:xfrm>
            <a:off x="4386305" y="1260139"/>
            <a:ext cx="312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Linux operating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28FDB-6363-7243-85F7-7B57E7429A19}"/>
              </a:ext>
            </a:extLst>
          </p:cNvPr>
          <p:cNvSpPr txBox="1"/>
          <p:nvPr/>
        </p:nvSpPr>
        <p:spPr>
          <a:xfrm>
            <a:off x="9396152" y="6497658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Computing server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BBC126-5773-C046-BB57-170755FDC545}"/>
              </a:ext>
            </a:extLst>
          </p:cNvPr>
          <p:cNvSpPr/>
          <p:nvPr/>
        </p:nvSpPr>
        <p:spPr>
          <a:xfrm>
            <a:off x="3507949" y="5303192"/>
            <a:ext cx="3485473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urier" pitchFamily="2" charset="0"/>
                <a:cs typeface="APPLE CHANCERY" panose="03020702040506060504" pitchFamily="66" charset="-79"/>
              </a:rPr>
              <a:t>echo “hello world”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53FBE4-934C-564F-8C9A-500CC5330C3E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965336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9EF0C0-8BBD-EC4D-A0FC-6B48A6C1D54A}"/>
              </a:ext>
            </a:extLst>
          </p:cNvPr>
          <p:cNvSpPr/>
          <p:nvPr/>
        </p:nvSpPr>
        <p:spPr>
          <a:xfrm>
            <a:off x="822960" y="1515291"/>
            <a:ext cx="10047233" cy="4389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Peak annotation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BC925-028E-0559-93E3-4DD1B657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28" y="1722139"/>
            <a:ext cx="9474365" cy="39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52B110-9807-E559-2622-98F9DCD8EA5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MOTIF enrichment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9B6C4-E858-8117-69C3-36F5AD71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1" y="1164408"/>
            <a:ext cx="5744140" cy="53818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A11F7C8-D7FC-2582-7841-621C6EDFD9E2}"/>
              </a:ext>
            </a:extLst>
          </p:cNvPr>
          <p:cNvSpPr/>
          <p:nvPr/>
        </p:nvSpPr>
        <p:spPr>
          <a:xfrm>
            <a:off x="315630" y="4940300"/>
            <a:ext cx="1767169" cy="5025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DD232-9754-7956-F761-9275B24B04A7}"/>
              </a:ext>
            </a:extLst>
          </p:cNvPr>
          <p:cNvSpPr txBox="1"/>
          <p:nvPr/>
        </p:nvSpPr>
        <p:spPr>
          <a:xfrm>
            <a:off x="7442200" y="1004523"/>
            <a:ext cx="2669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UCSC mammalian genome</a:t>
            </a:r>
          </a:p>
          <a:p>
            <a:r>
              <a:rPr lang="en-US" dirty="0"/>
              <a:t>hg38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59C48B-3070-B317-0442-828BA5DAF18E}"/>
              </a:ext>
            </a:extLst>
          </p:cNvPr>
          <p:cNvSpPr/>
          <p:nvPr/>
        </p:nvSpPr>
        <p:spPr>
          <a:xfrm>
            <a:off x="1933282" y="3962400"/>
            <a:ext cx="1483018" cy="5025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FC9E1-549A-AC4A-0656-038F566A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739900"/>
            <a:ext cx="4838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0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931DE3-3C0F-2F28-699E-CE7EE7104F6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Remaining plan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D75C6-6015-2E47-0BCC-BEC75DDB938D}"/>
              </a:ext>
            </a:extLst>
          </p:cNvPr>
          <p:cNvSpPr txBox="1"/>
          <p:nvPr/>
        </p:nvSpPr>
        <p:spPr>
          <a:xfrm>
            <a:off x="1568061" y="2459504"/>
            <a:ext cx="96270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/>
              <a:t>Pathway enrichment and sample clustering </a:t>
            </a:r>
          </a:p>
          <a:p>
            <a:pPr marL="342900" indent="-342900">
              <a:buAutoNum type="arabicPeriod"/>
            </a:pPr>
            <a:r>
              <a:rPr lang="en-US" sz="4000" dirty="0"/>
              <a:t>Differential analysis </a:t>
            </a:r>
          </a:p>
          <a:p>
            <a:pPr marL="342900" indent="-342900">
              <a:buAutoNum type="arabicPeriod"/>
            </a:pPr>
            <a:r>
              <a:rPr lang="en-US" sz="4000" dirty="0"/>
              <a:t>RNA-seq</a:t>
            </a:r>
          </a:p>
        </p:txBody>
      </p:sp>
    </p:spTree>
    <p:extLst>
      <p:ext uri="{BB962C8B-B14F-4D97-AF65-F5344CB8AC3E}">
        <p14:creationId xmlns:p14="http://schemas.microsoft.com/office/powerpoint/2010/main" val="1338377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931DE3-3C0F-2F28-699E-CE7EE7104F6B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Sample clustering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1D2F77-2BE4-9728-E874-69AB75B09BFC}"/>
              </a:ext>
            </a:extLst>
          </p:cNvPr>
          <p:cNvSpPr/>
          <p:nvPr/>
        </p:nvSpPr>
        <p:spPr>
          <a:xfrm>
            <a:off x="56575" y="1976989"/>
            <a:ext cx="8998525" cy="218861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 </a:t>
            </a:r>
          </a:p>
          <a:p>
            <a:r>
              <a:rPr lang="en-GB" sz="1400" dirty="0" err="1"/>
              <a:t>conda</a:t>
            </a:r>
            <a:r>
              <a:rPr lang="en-GB" sz="1400" dirty="0"/>
              <a:t> install -c </a:t>
            </a:r>
            <a:r>
              <a:rPr lang="en-GB" sz="1400" dirty="0" err="1"/>
              <a:t>bioconda</a:t>
            </a:r>
            <a:r>
              <a:rPr lang="en-GB" sz="1400" dirty="0"/>
              <a:t> </a:t>
            </a:r>
            <a:r>
              <a:rPr lang="en-GB" sz="1400" dirty="0" err="1"/>
              <a:t>deeptools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multiBamSummary</a:t>
            </a:r>
            <a:r>
              <a:rPr lang="en-GB" sz="1400" dirty="0"/>
              <a:t> bins --</a:t>
            </a:r>
            <a:r>
              <a:rPr lang="en-GB" sz="1400" dirty="0" err="1"/>
              <a:t>bamfiles</a:t>
            </a:r>
            <a:r>
              <a:rPr lang="en-GB" sz="1400" dirty="0"/>
              <a:t>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/hacat_bg4_Rep1.bl.dedup.sort.bam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/hacat_bg4_Rep2.bl.dedup.sort.bam --</a:t>
            </a:r>
            <a:r>
              <a:rPr lang="en-GB" sz="1400" dirty="0" err="1"/>
              <a:t>outFileName</a:t>
            </a:r>
            <a:r>
              <a:rPr lang="en-GB" sz="1400" dirty="0"/>
              <a:t> multiBamArray_hacat_bg4.npz --</a:t>
            </a:r>
            <a:r>
              <a:rPr lang="en-GB" sz="1400" dirty="0" err="1"/>
              <a:t>binSize</a:t>
            </a:r>
            <a:r>
              <a:rPr lang="en-GB" sz="1400" dirty="0"/>
              <a:t>=5000 --</a:t>
            </a:r>
            <a:r>
              <a:rPr lang="en-GB" sz="1400" dirty="0" err="1"/>
              <a:t>extendReads</a:t>
            </a:r>
            <a:r>
              <a:rPr lang="en-GB" sz="1400" dirty="0"/>
              <a:t> 75 --labels bg4_1 bg4_2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1FEF9-71A5-E3BE-B973-7B25EF46B0E6}"/>
              </a:ext>
            </a:extLst>
          </p:cNvPr>
          <p:cNvSpPr txBox="1"/>
          <p:nvPr/>
        </p:nvSpPr>
        <p:spPr>
          <a:xfrm>
            <a:off x="419272" y="1184623"/>
            <a:ext cx="302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Map bam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8817E-DF1B-BB65-2AFD-5DDBF4995FD3}"/>
              </a:ext>
            </a:extLst>
          </p:cNvPr>
          <p:cNvSpPr txBox="1"/>
          <p:nvPr/>
        </p:nvSpPr>
        <p:spPr>
          <a:xfrm>
            <a:off x="288403" y="4333220"/>
            <a:ext cx="328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Visualize correlation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2D3681-BC34-58F8-05C1-ABBA71DD2E15}"/>
              </a:ext>
            </a:extLst>
          </p:cNvPr>
          <p:cNvSpPr/>
          <p:nvPr/>
        </p:nvSpPr>
        <p:spPr>
          <a:xfrm>
            <a:off x="0" y="4856440"/>
            <a:ext cx="6191489" cy="193461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 err="1"/>
              <a:t>plotCorrelation</a:t>
            </a:r>
            <a:r>
              <a:rPr lang="en-GB" sz="1400" dirty="0"/>
              <a:t> --</a:t>
            </a:r>
            <a:r>
              <a:rPr lang="en-GB" sz="1400" dirty="0" err="1"/>
              <a:t>corData</a:t>
            </a:r>
            <a:r>
              <a:rPr lang="en-GB" sz="1400" dirty="0"/>
              <a:t> multiBamArray_hacat_bg4.npz --</a:t>
            </a:r>
            <a:r>
              <a:rPr lang="en-GB" sz="1400" dirty="0" err="1"/>
              <a:t>plotFile</a:t>
            </a:r>
            <a:r>
              <a:rPr lang="en-GB" sz="1400" dirty="0"/>
              <a:t> bg4_hacat.pdf --</a:t>
            </a:r>
            <a:r>
              <a:rPr lang="en-GB" sz="1400" dirty="0" err="1"/>
              <a:t>outFileCorMatrix</a:t>
            </a:r>
            <a:r>
              <a:rPr lang="en-GB" sz="1400" dirty="0"/>
              <a:t> bg4_hacat_matrix.txt --</a:t>
            </a:r>
            <a:r>
              <a:rPr lang="en-GB" sz="1400" dirty="0" err="1"/>
              <a:t>whatToPlot</a:t>
            </a:r>
            <a:r>
              <a:rPr lang="en-GB" sz="1400" dirty="0"/>
              <a:t> heatmap --</a:t>
            </a:r>
            <a:r>
              <a:rPr lang="en-GB" sz="1400" dirty="0" err="1"/>
              <a:t>corMethod</a:t>
            </a:r>
            <a:r>
              <a:rPr lang="en-GB" sz="1400" dirty="0"/>
              <a:t> spearman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C30F5-45B3-F228-FBEC-75E5E650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04" y="4342364"/>
            <a:ext cx="5663185" cy="23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8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Sample clustering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1431D-AE30-9160-9B52-1809902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635298"/>
            <a:ext cx="445389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9F502-B436-EDC2-5071-F1641999B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68" y="2404542"/>
            <a:ext cx="5672521" cy="27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61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Pathway enrichment </a:t>
            </a:r>
          </a:p>
        </p:txBody>
      </p:sp>
      <p:pic>
        <p:nvPicPr>
          <p:cNvPr id="1026" name="Picture 2" descr="GSEA">
            <a:extLst>
              <a:ext uri="{FF2B5EF4-FFF2-40B4-BE49-F238E27FC236}">
                <a16:creationId xmlns:a16="http://schemas.microsoft.com/office/drawing/2014/main" id="{79799B3D-6360-BCDF-F6F6-C52809FC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9" y="1606550"/>
            <a:ext cx="3638550" cy="19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Reactome Pathway Database">
            <a:extLst>
              <a:ext uri="{FF2B5EF4-FFF2-40B4-BE49-F238E27FC236}">
                <a16:creationId xmlns:a16="http://schemas.microsoft.com/office/drawing/2014/main" id="{7CD86E84-0E4B-94DA-5D92-081B498F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53" y="1999386"/>
            <a:ext cx="5829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40DC9-93EC-E722-4CC5-2D9C8C519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" y="4978400"/>
            <a:ext cx="5205891" cy="869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8BB3C-BC07-FB46-BE8B-71BF2C3B0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50" y="4540250"/>
            <a:ext cx="6082903" cy="148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79F858-19A2-E8D5-F968-A2A1792276B8}"/>
              </a:ext>
            </a:extLst>
          </p:cNvPr>
          <p:cNvSpPr txBox="1"/>
          <p:nvPr/>
        </p:nvSpPr>
        <p:spPr>
          <a:xfrm>
            <a:off x="6780686" y="3513730"/>
            <a:ext cx="398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tool -&gt; paste genes -&gt; continue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7404E-9BC8-1B6F-ECAA-AF95DCA0DB9E}"/>
              </a:ext>
            </a:extLst>
          </p:cNvPr>
          <p:cNvSpPr txBox="1"/>
          <p:nvPr/>
        </p:nvSpPr>
        <p:spPr>
          <a:xfrm>
            <a:off x="209549" y="3698396"/>
            <a:ext cx="446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Molecular signatures database -&gt; investigate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8165A-DC49-A41A-D7C3-223D7E259A56}"/>
              </a:ext>
            </a:extLst>
          </p:cNvPr>
          <p:cNvSpPr txBox="1"/>
          <p:nvPr/>
        </p:nvSpPr>
        <p:spPr>
          <a:xfrm>
            <a:off x="1727200" y="4067728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500 genes </a:t>
            </a:r>
          </a:p>
        </p:txBody>
      </p:sp>
    </p:spTree>
    <p:extLst>
      <p:ext uri="{BB962C8B-B14F-4D97-AF65-F5344CB8AC3E}">
        <p14:creationId xmlns:p14="http://schemas.microsoft.com/office/powerpoint/2010/main" val="3287539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Differential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A0629-1FBD-3A24-A7E1-8A1ED2B3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11" y="915478"/>
            <a:ext cx="7772400" cy="1629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F0397-D157-4FFC-4DE4-49523D77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793" y="2638697"/>
            <a:ext cx="5280488" cy="39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9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Differential expression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419272" y="1184623"/>
            <a:ext cx="472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and set-up R-Studio</a:t>
            </a:r>
          </a:p>
        </p:txBody>
      </p:sp>
      <p:pic>
        <p:nvPicPr>
          <p:cNvPr id="5" name="Picture 2" descr="RStudio Logo Usage Guidelines - RStudio">
            <a:extLst>
              <a:ext uri="{FF2B5EF4-FFF2-40B4-BE49-F238E27FC236}">
                <a16:creationId xmlns:a16="http://schemas.microsoft.com/office/drawing/2014/main" id="{BB511A16-9B7F-7ADC-131B-CCA4F787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28" y="2101056"/>
            <a:ext cx="48133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ED0099-1D85-980E-B05F-DCB0C41AEF6C}"/>
              </a:ext>
            </a:extLst>
          </p:cNvPr>
          <p:cNvSpPr/>
          <p:nvPr/>
        </p:nvSpPr>
        <p:spPr>
          <a:xfrm>
            <a:off x="82311" y="1855545"/>
            <a:ext cx="6191489" cy="193461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install.packages</a:t>
            </a:r>
            <a:r>
              <a:rPr lang="en-GB" sz="1400" dirty="0"/>
              <a:t>("</a:t>
            </a:r>
            <a:r>
              <a:rPr lang="en-GB" sz="1400" dirty="0" err="1"/>
              <a:t>BiocManager</a:t>
            </a:r>
            <a:r>
              <a:rPr lang="en-GB" sz="1400" dirty="0"/>
              <a:t>") </a:t>
            </a:r>
          </a:p>
          <a:p>
            <a:r>
              <a:rPr lang="en-GB" sz="1400" dirty="0" err="1"/>
              <a:t>install.packages</a:t>
            </a:r>
            <a:r>
              <a:rPr lang="en-GB" sz="1400" dirty="0"/>
              <a:t>("</a:t>
            </a:r>
            <a:r>
              <a:rPr lang="en-GB" sz="1400" dirty="0" err="1"/>
              <a:t>tidyverse</a:t>
            </a:r>
            <a:r>
              <a:rPr lang="en-GB" sz="1400" dirty="0"/>
              <a:t>") </a:t>
            </a:r>
          </a:p>
          <a:p>
            <a:r>
              <a:rPr lang="en-GB" sz="1400" b="0" i="0" dirty="0" err="1">
                <a:solidFill>
                  <a:schemeClr val="tx1"/>
                </a:solidFill>
                <a:effectLst/>
                <a:latin typeface="SFMono-Regular"/>
              </a:rPr>
              <a:t>BiocManager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SFMono-Regular"/>
              </a:rPr>
              <a:t>::install("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SFMono-Regular"/>
              </a:rPr>
              <a:t>DiffBind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SFMono-Regular"/>
              </a:rPr>
              <a:t>")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/>
              <a:t>library(</a:t>
            </a:r>
            <a:r>
              <a:rPr lang="en-GB" sz="1400" dirty="0" err="1"/>
              <a:t>DiffBind</a:t>
            </a:r>
            <a:r>
              <a:rPr lang="en-GB" sz="1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5756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Differential expression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419272" y="1184623"/>
            <a:ext cx="321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sample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A112C-C727-AA87-25E7-6AD7E2FA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" y="2627880"/>
            <a:ext cx="11063696" cy="292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31A67-3E06-B2EA-C71B-9A48BFE7C1B0}"/>
              </a:ext>
            </a:extLst>
          </p:cNvPr>
          <p:cNvSpPr txBox="1"/>
          <p:nvPr/>
        </p:nvSpPr>
        <p:spPr>
          <a:xfrm>
            <a:off x="979714" y="1972491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.csv file</a:t>
            </a:r>
          </a:p>
        </p:txBody>
      </p:sp>
    </p:spTree>
    <p:extLst>
      <p:ext uri="{BB962C8B-B14F-4D97-AF65-F5344CB8AC3E}">
        <p14:creationId xmlns:p14="http://schemas.microsoft.com/office/powerpoint/2010/main" val="3886418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Differential expression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419272" y="1184623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Run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diffbind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BFE407-263C-BDB8-FA99-C492A534F7C6}"/>
              </a:ext>
            </a:extLst>
          </p:cNvPr>
          <p:cNvSpPr/>
          <p:nvPr/>
        </p:nvSpPr>
        <p:spPr>
          <a:xfrm>
            <a:off x="182881" y="1707843"/>
            <a:ext cx="6191489" cy="236375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#run </a:t>
            </a:r>
            <a:r>
              <a:rPr lang="en-GB" sz="1400" dirty="0" err="1"/>
              <a:t>diffbind</a:t>
            </a:r>
            <a:r>
              <a:rPr lang="en-GB" sz="1400" dirty="0"/>
              <a:t> </a:t>
            </a:r>
          </a:p>
          <a:p>
            <a:r>
              <a:rPr lang="en-GB" sz="1400" dirty="0"/>
              <a:t>h3k27ac_DE &lt;- </a:t>
            </a:r>
            <a:r>
              <a:rPr lang="en-GB" sz="1400" dirty="0" err="1"/>
              <a:t>dba.analyze</a:t>
            </a:r>
            <a:r>
              <a:rPr lang="en-GB" sz="1400" dirty="0"/>
              <a:t>(”h3k27ac_sample_sheet.csv") </a:t>
            </a:r>
          </a:p>
          <a:p>
            <a:endParaRPr lang="en-GB" sz="1400" dirty="0"/>
          </a:p>
          <a:p>
            <a:r>
              <a:rPr lang="en-GB" sz="1400" dirty="0"/>
              <a:t>#save report </a:t>
            </a:r>
          </a:p>
          <a:p>
            <a:r>
              <a:rPr lang="en-GB" sz="1400" dirty="0"/>
              <a:t>h3k27ac_DE.DB &lt;- </a:t>
            </a:r>
            <a:r>
              <a:rPr lang="en-GB" sz="1400" dirty="0" err="1"/>
              <a:t>dba.report</a:t>
            </a:r>
            <a:r>
              <a:rPr lang="en-GB" sz="1400" dirty="0"/>
              <a:t>(h3k27ac_DE) </a:t>
            </a:r>
          </a:p>
          <a:p>
            <a:endParaRPr lang="en-GB" sz="1400" dirty="0"/>
          </a:p>
          <a:p>
            <a:r>
              <a:rPr lang="en-GB" sz="1400" dirty="0"/>
              <a:t>#write report to file </a:t>
            </a:r>
          </a:p>
          <a:p>
            <a:r>
              <a:rPr lang="en-GB" sz="1400" dirty="0" err="1"/>
              <a:t>write.csv</a:t>
            </a:r>
            <a:r>
              <a:rPr lang="en-GB" sz="1400" dirty="0"/>
              <a:t>(h3k27ac_DE.DB, "h3k27ac_DE_report.csv")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E1F72-8589-42FE-724C-2A655AE2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20" y="915478"/>
            <a:ext cx="4945799" cy="5590903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55857F29-7697-93CE-AC1A-2D31CD6E7B53}"/>
              </a:ext>
            </a:extLst>
          </p:cNvPr>
          <p:cNvSpPr/>
          <p:nvPr/>
        </p:nvSpPr>
        <p:spPr>
          <a:xfrm>
            <a:off x="6798128" y="915478"/>
            <a:ext cx="45719" cy="2624556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974C6081-B591-81E9-8E4B-46DDD574653F}"/>
              </a:ext>
            </a:extLst>
          </p:cNvPr>
          <p:cNvSpPr/>
          <p:nvPr/>
        </p:nvSpPr>
        <p:spPr>
          <a:xfrm>
            <a:off x="6825130" y="3710929"/>
            <a:ext cx="45719" cy="2624556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450A2-48A6-ED82-2CDC-F51D458B97EC}"/>
              </a:ext>
            </a:extLst>
          </p:cNvPr>
          <p:cNvSpPr txBox="1"/>
          <p:nvPr/>
        </p:nvSpPr>
        <p:spPr>
          <a:xfrm rot="16200000">
            <a:off x="6289156" y="2061531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7FF28-F2B6-1282-9F0B-D5E9FBCD5A20}"/>
              </a:ext>
            </a:extLst>
          </p:cNvPr>
          <p:cNvSpPr txBox="1"/>
          <p:nvPr/>
        </p:nvSpPr>
        <p:spPr>
          <a:xfrm rot="16200000">
            <a:off x="6305878" y="5139344"/>
            <a:ext cx="68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PEO4</a:t>
            </a:r>
          </a:p>
        </p:txBody>
      </p:sp>
    </p:spTree>
    <p:extLst>
      <p:ext uri="{BB962C8B-B14F-4D97-AF65-F5344CB8AC3E}">
        <p14:creationId xmlns:p14="http://schemas.microsoft.com/office/powerpoint/2010/main" val="384219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298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Downloading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B3329-CE5F-F840-AFEA-BE6AF6185CBD}"/>
              </a:ext>
            </a:extLst>
          </p:cNvPr>
          <p:cNvSpPr txBox="1"/>
          <p:nvPr/>
        </p:nvSpPr>
        <p:spPr>
          <a:xfrm>
            <a:off x="286033" y="2173315"/>
            <a:ext cx="6913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💻"/>
            </a:pPr>
            <a:r>
              <a:rPr lang="en-US" sz="1600" dirty="0"/>
              <a:t>Find your PATH – all the folders where the shell will search for a 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5E4433-B185-5D46-A559-60B23711F915}"/>
              </a:ext>
            </a:extLst>
          </p:cNvPr>
          <p:cNvSpPr/>
          <p:nvPr/>
        </p:nvSpPr>
        <p:spPr>
          <a:xfrm>
            <a:off x="553271" y="2580671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$PATH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EEF7E-AB5D-E749-946C-4BE3DCF1C9E8}"/>
              </a:ext>
            </a:extLst>
          </p:cNvPr>
          <p:cNvSpPr txBox="1"/>
          <p:nvPr/>
        </p:nvSpPr>
        <p:spPr>
          <a:xfrm>
            <a:off x="7285619" y="3074166"/>
            <a:ext cx="49063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- we use $ to define variables, in this case PATH is an environmental variable that tells the shell how to behave</a:t>
            </a:r>
          </a:p>
          <a:p>
            <a:endParaRPr lang="en-US" sz="1200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– do not confuse the uppercase PATH variable with the lowercase ‘path’ which defines your directory location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5A1E4-664C-3C49-B961-9788440649A8}"/>
              </a:ext>
            </a:extLst>
          </p:cNvPr>
          <p:cNvSpPr txBox="1"/>
          <p:nvPr/>
        </p:nvSpPr>
        <p:spPr>
          <a:xfrm>
            <a:off x="530363" y="4303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install a new tools, use </a:t>
            </a:r>
            <a:r>
              <a:rPr lang="en-US" sz="1600" dirty="0" err="1"/>
              <a:t>conda</a:t>
            </a:r>
            <a:r>
              <a:rPr lang="en-US" sz="1600" dirty="0"/>
              <a:t>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E603BF-4AAB-5F4E-A5E7-3BCD636B1111}"/>
              </a:ext>
            </a:extLst>
          </p:cNvPr>
          <p:cNvSpPr/>
          <p:nvPr/>
        </p:nvSpPr>
        <p:spPr>
          <a:xfrm>
            <a:off x="553271" y="4863443"/>
            <a:ext cx="5920100" cy="861774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module load  </a:t>
            </a:r>
            <a:r>
              <a:rPr lang="en-GB" sz="1400" dirty="0" err="1">
                <a:solidFill>
                  <a:schemeClr val="tx1"/>
                </a:solidFill>
              </a:rPr>
              <a:t>fastqc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</a:p>
          <a:p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which 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solidFill>
                <a:schemeClr val="tx1"/>
              </a:solidFill>
              <a:cs typeface="APPLE CHANCERY" panose="03020702040506060504" pitchFamily="66" charset="-79"/>
            </a:endParaRP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45" y="-1675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2C0BB-4118-F8FD-B696-429CFE4C547C}"/>
              </a:ext>
            </a:extLst>
          </p:cNvPr>
          <p:cNvSpPr txBox="1"/>
          <p:nvPr/>
        </p:nvSpPr>
        <p:spPr>
          <a:xfrm>
            <a:off x="419273" y="3074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find if you have a particular tool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90A3CE-9696-CD23-C097-EF75FFB73482}"/>
              </a:ext>
            </a:extLst>
          </p:cNvPr>
          <p:cNvSpPr/>
          <p:nvPr/>
        </p:nvSpPr>
        <p:spPr>
          <a:xfrm>
            <a:off x="530363" y="3721548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which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668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Differential expression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396745" y="886371"/>
            <a:ext cx="7615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Diffbind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output examples – see manual for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CB00-5C18-0F38-570F-0E3A0FEA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2" y="2612906"/>
            <a:ext cx="4139665" cy="296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1EBE1-DC38-879F-39EB-8C4920DC6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20" y="2117814"/>
            <a:ext cx="3994857" cy="3106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1FA71-9F6C-7654-9DC6-115F1C646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844" y="5737505"/>
            <a:ext cx="3938667" cy="1104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D6FF9-7E04-628E-F4E9-CB3D551E7131}"/>
              </a:ext>
            </a:extLst>
          </p:cNvPr>
          <p:cNvSpPr txBox="1"/>
          <p:nvPr/>
        </p:nvSpPr>
        <p:spPr>
          <a:xfrm>
            <a:off x="8407603" y="5395324"/>
            <a:ext cx="193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up or down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12DD0C-86DF-2BD7-FA18-9397F7F8F264}"/>
              </a:ext>
            </a:extLst>
          </p:cNvPr>
          <p:cNvSpPr/>
          <p:nvPr/>
        </p:nvSpPr>
        <p:spPr>
          <a:xfrm>
            <a:off x="7863903" y="1409591"/>
            <a:ext cx="3178599" cy="79584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#volcano plot</a:t>
            </a:r>
          </a:p>
          <a:p>
            <a:r>
              <a:rPr lang="en-GB" sz="1400" dirty="0" err="1"/>
              <a:t>dba.plotVolcano</a:t>
            </a:r>
            <a:r>
              <a:rPr lang="en-GB" sz="1400" dirty="0"/>
              <a:t>(h3k27ac_DE)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C466C6-7C0B-7E18-088E-E41902EA0B1B}"/>
              </a:ext>
            </a:extLst>
          </p:cNvPr>
          <p:cNvSpPr/>
          <p:nvPr/>
        </p:nvSpPr>
        <p:spPr>
          <a:xfrm>
            <a:off x="652323" y="1765052"/>
            <a:ext cx="3862671" cy="79584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#sample clustering</a:t>
            </a:r>
          </a:p>
          <a:p>
            <a:r>
              <a:rPr lang="en-GB" sz="1400" dirty="0"/>
              <a:t>plot(h3k27ac_DE)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2565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RNA-seq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422871" y="1069251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D8DEC-10EC-45D8-DB7E-13173FA8FF77}"/>
              </a:ext>
            </a:extLst>
          </p:cNvPr>
          <p:cNvSpPr txBox="1"/>
          <p:nvPr/>
        </p:nvSpPr>
        <p:spPr>
          <a:xfrm>
            <a:off x="286011" y="1946366"/>
            <a:ext cx="104516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err="1"/>
              <a:t>Fastqc</a:t>
            </a:r>
            <a:r>
              <a:rPr lang="en-US" sz="2800" dirty="0"/>
              <a:t> 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Trim reads (optional)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Align to genome with splice aware algorithm (e.g. STAR)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Differential analysis with DESeq2  </a:t>
            </a:r>
          </a:p>
        </p:txBody>
      </p:sp>
    </p:spTree>
    <p:extLst>
      <p:ext uri="{BB962C8B-B14F-4D97-AF65-F5344CB8AC3E}">
        <p14:creationId xmlns:p14="http://schemas.microsoft.com/office/powerpoint/2010/main" val="3205632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RNA-seq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422871" y="1069251"/>
            <a:ext cx="242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Align with star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54FE7D-7E45-F889-515D-C42566C160B4}"/>
              </a:ext>
            </a:extLst>
          </p:cNvPr>
          <p:cNvSpPr/>
          <p:nvPr/>
        </p:nvSpPr>
        <p:spPr>
          <a:xfrm>
            <a:off x="82311" y="1592471"/>
            <a:ext cx="9401323" cy="384387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star</a:t>
            </a:r>
          </a:p>
          <a:p>
            <a:r>
              <a:rPr lang="en-GB" sz="1400" dirty="0"/>
              <a:t> </a:t>
            </a:r>
          </a:p>
          <a:p>
            <a:r>
              <a:rPr lang="en-GB" sz="1400" dirty="0"/>
              <a:t>for name in peo1_1 peo1_2 peo1_3 </a:t>
            </a:r>
          </a:p>
          <a:p>
            <a:r>
              <a:rPr lang="en-GB" sz="1400" dirty="0"/>
              <a:t>do STAR --</a:t>
            </a:r>
            <a:r>
              <a:rPr lang="en-GB" sz="1400" dirty="0" err="1"/>
              <a:t>runThreadN</a:t>
            </a:r>
            <a:r>
              <a:rPr lang="en-GB" sz="1400" dirty="0"/>
              <a:t> 12 \</a:t>
            </a:r>
          </a:p>
          <a:p>
            <a:r>
              <a:rPr lang="en-GB" sz="1400" dirty="0"/>
              <a:t> --</a:t>
            </a:r>
            <a:r>
              <a:rPr lang="en-GB" sz="1400" dirty="0" err="1"/>
              <a:t>genomeDir</a:t>
            </a:r>
            <a:r>
              <a:rPr lang="en-GB" sz="1400" dirty="0"/>
              <a:t> /</a:t>
            </a:r>
            <a:r>
              <a:rPr lang="en-GB" sz="1400" dirty="0" err="1"/>
              <a:t>rds</a:t>
            </a:r>
            <a:r>
              <a:rPr lang="en-GB" sz="1400" dirty="0"/>
              <a:t>/general/project/</a:t>
            </a:r>
            <a:r>
              <a:rPr lang="en-GB" sz="1400" dirty="0" err="1"/>
              <a:t>diantonio</a:t>
            </a:r>
            <a:r>
              <a:rPr lang="en-GB" sz="1400" dirty="0"/>
              <a:t>/live/tools/star \ </a:t>
            </a:r>
          </a:p>
          <a:p>
            <a:r>
              <a:rPr lang="en-GB" sz="1400" dirty="0"/>
              <a:t>--</a:t>
            </a:r>
            <a:r>
              <a:rPr lang="en-GB" sz="1400" dirty="0" err="1"/>
              <a:t>sjdbGTFfile</a:t>
            </a:r>
            <a:r>
              <a:rPr lang="en-GB" sz="1400" dirty="0"/>
              <a:t> /</a:t>
            </a:r>
            <a:r>
              <a:rPr lang="en-GB" sz="1400" dirty="0" err="1"/>
              <a:t>rds</a:t>
            </a:r>
            <a:r>
              <a:rPr lang="en-GB" sz="1400" dirty="0"/>
              <a:t>/general/project/</a:t>
            </a:r>
            <a:r>
              <a:rPr lang="en-GB" sz="1400" dirty="0" err="1"/>
              <a:t>diantonio</a:t>
            </a:r>
            <a:r>
              <a:rPr lang="en-GB" sz="1400" dirty="0"/>
              <a:t>/live/tools/genomes/hg38_ucsc/hg38.refGene.gtf \ </a:t>
            </a:r>
          </a:p>
          <a:p>
            <a:r>
              <a:rPr lang="en-GB" sz="1400" dirty="0"/>
              <a:t>--</a:t>
            </a:r>
            <a:r>
              <a:rPr lang="en-GB" sz="1400" dirty="0" err="1"/>
              <a:t>sjdbOverhang</a:t>
            </a:r>
            <a:r>
              <a:rPr lang="en-GB" sz="1400" dirty="0"/>
              <a:t> 149 \ </a:t>
            </a:r>
          </a:p>
          <a:p>
            <a:r>
              <a:rPr lang="en-GB" sz="1400" dirty="0"/>
              <a:t>--</a:t>
            </a:r>
            <a:r>
              <a:rPr lang="en-GB" sz="1400" dirty="0" err="1"/>
              <a:t>outFileNamePrefix</a:t>
            </a:r>
            <a:r>
              <a:rPr lang="en-GB" sz="1400" dirty="0"/>
              <a:t> $name \ </a:t>
            </a:r>
          </a:p>
          <a:p>
            <a:r>
              <a:rPr lang="en-GB" sz="1400" dirty="0"/>
              <a:t>--</a:t>
            </a:r>
            <a:r>
              <a:rPr lang="en-GB" sz="1400" dirty="0" err="1"/>
              <a:t>readFilesCommand</a:t>
            </a:r>
            <a:r>
              <a:rPr lang="en-GB" sz="1400" dirty="0"/>
              <a:t> </a:t>
            </a:r>
            <a:r>
              <a:rPr lang="en-GB" sz="1400" dirty="0" err="1"/>
              <a:t>gunzip</a:t>
            </a:r>
            <a:r>
              <a:rPr lang="en-GB" sz="1400" dirty="0"/>
              <a:t> -c \ </a:t>
            </a:r>
          </a:p>
          <a:p>
            <a:r>
              <a:rPr lang="en-GB" sz="1400" dirty="0"/>
              <a:t>--</a:t>
            </a:r>
            <a:r>
              <a:rPr lang="en-GB" sz="1400" dirty="0" err="1"/>
              <a:t>readFilesIn</a:t>
            </a:r>
            <a:r>
              <a:rPr lang="en-GB" sz="1400" dirty="0"/>
              <a:t> $PBS_O_WORKDIR/../</a:t>
            </a:r>
            <a:r>
              <a:rPr lang="en-GB" sz="1400" dirty="0" err="1"/>
              <a:t>fastq</a:t>
            </a:r>
            <a:r>
              <a:rPr lang="en-GB" sz="1400" dirty="0"/>
              <a:t>/trimmed_$name.R1.fq.gz $PBS_O_WORKDIR/../</a:t>
            </a:r>
            <a:r>
              <a:rPr lang="en-GB" sz="1400" dirty="0" err="1"/>
              <a:t>fastq</a:t>
            </a:r>
            <a:r>
              <a:rPr lang="en-GB" sz="1400" dirty="0"/>
              <a:t>/trimmed_$name.R2.fq.gz \ --</a:t>
            </a:r>
            <a:r>
              <a:rPr lang="en-GB" sz="1400" dirty="0" err="1"/>
              <a:t>outSAMtype</a:t>
            </a:r>
            <a:r>
              <a:rPr lang="en-GB" sz="1400" dirty="0"/>
              <a:t> BAM </a:t>
            </a:r>
            <a:r>
              <a:rPr lang="en-GB" sz="1400" dirty="0" err="1"/>
              <a:t>SortedByCoordinate</a:t>
            </a:r>
            <a:r>
              <a:rPr lang="en-GB" sz="1400" dirty="0"/>
              <a:t> </a:t>
            </a:r>
          </a:p>
          <a:p>
            <a:r>
              <a:rPr lang="en-GB" sz="14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03149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D6DB0-5F5A-364B-953B-9EFFBF355461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RNA-seq analysis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F021-F6F2-148A-E30E-40BB52654363}"/>
              </a:ext>
            </a:extLst>
          </p:cNvPr>
          <p:cNvSpPr txBox="1"/>
          <p:nvPr/>
        </p:nvSpPr>
        <p:spPr>
          <a:xfrm>
            <a:off x="618814" y="915478"/>
            <a:ext cx="1389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DESeq2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54FE7D-7E45-F889-515D-C42566C160B4}"/>
              </a:ext>
            </a:extLst>
          </p:cNvPr>
          <p:cNvSpPr/>
          <p:nvPr/>
        </p:nvSpPr>
        <p:spPr>
          <a:xfrm>
            <a:off x="-1" y="1423852"/>
            <a:ext cx="8072847" cy="200514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# make feature count table </a:t>
            </a:r>
          </a:p>
          <a:p>
            <a:r>
              <a:rPr lang="en-GB" sz="1400" dirty="0"/>
              <a:t>nice R </a:t>
            </a:r>
          </a:p>
          <a:p>
            <a:r>
              <a:rPr lang="en-GB" sz="1400" dirty="0"/>
              <a:t>library(</a:t>
            </a:r>
            <a:r>
              <a:rPr lang="en-GB" sz="1400" dirty="0" err="1"/>
              <a:t>Rsubread</a:t>
            </a:r>
            <a:r>
              <a:rPr lang="en-GB" sz="1400" dirty="0"/>
              <a:t>) </a:t>
            </a:r>
          </a:p>
          <a:p>
            <a:r>
              <a:rPr lang="en-GB" sz="1400" dirty="0" err="1"/>
              <a:t>fc_PEO_RNA</a:t>
            </a:r>
            <a:r>
              <a:rPr lang="en-GB" sz="1400" dirty="0"/>
              <a:t> &lt;- </a:t>
            </a:r>
            <a:r>
              <a:rPr lang="en-GB" sz="1400" dirty="0" err="1"/>
              <a:t>featureCounts</a:t>
            </a:r>
            <a:r>
              <a:rPr lang="en-GB" sz="1400" dirty="0"/>
              <a:t>(files=</a:t>
            </a:r>
            <a:r>
              <a:rPr lang="en-GB" sz="1400" dirty="0" err="1"/>
              <a:t>list.files</a:t>
            </a:r>
            <a:r>
              <a:rPr lang="en-GB" sz="1400" dirty="0"/>
              <a:t>(pattern='.bam$'),</a:t>
            </a:r>
            <a:r>
              <a:rPr lang="en-GB" sz="1400" dirty="0" err="1"/>
              <a:t>annot.ext</a:t>
            </a:r>
            <a:r>
              <a:rPr lang="en-GB" sz="1400" dirty="0"/>
              <a:t>='/data/jr2715/PEO1_4/</a:t>
            </a:r>
            <a:r>
              <a:rPr lang="en-GB" sz="1400" dirty="0" err="1"/>
              <a:t>RNA_seq</a:t>
            </a:r>
            <a:r>
              <a:rPr lang="en-GB" sz="1400" dirty="0"/>
              <a:t>/star/Homo_sapiens.GRCh38.104.gtf',isGTFAnnotationFile=TRUE, </a:t>
            </a:r>
            <a:r>
              <a:rPr lang="en-GB" sz="1400" dirty="0" err="1"/>
              <a:t>nthread</a:t>
            </a:r>
            <a:r>
              <a:rPr lang="en-GB" sz="1400" dirty="0"/>
              <a:t>=32, </a:t>
            </a:r>
            <a:r>
              <a:rPr lang="en-GB" sz="1400" dirty="0" err="1"/>
              <a:t>GTF.featureType</a:t>
            </a:r>
            <a:r>
              <a:rPr lang="en-GB" sz="1400" dirty="0"/>
              <a:t>="exon", </a:t>
            </a:r>
            <a:r>
              <a:rPr lang="en-GB" sz="1400" dirty="0" err="1"/>
              <a:t>GTF.attrType</a:t>
            </a:r>
            <a:r>
              <a:rPr lang="en-GB" sz="1400" dirty="0"/>
              <a:t>="</a:t>
            </a:r>
            <a:r>
              <a:rPr lang="en-GB" sz="1400" dirty="0" err="1"/>
              <a:t>gene_id</a:t>
            </a:r>
            <a:r>
              <a:rPr lang="en-GB" sz="1400" dirty="0"/>
              <a:t>", </a:t>
            </a:r>
            <a:r>
              <a:rPr lang="en-GB" sz="1400" dirty="0" err="1"/>
              <a:t>useMetaFeatures</a:t>
            </a:r>
            <a:r>
              <a:rPr lang="en-GB" sz="1400" dirty="0"/>
              <a:t>=TRUE, </a:t>
            </a:r>
            <a:r>
              <a:rPr lang="en-GB" sz="1400" dirty="0" err="1"/>
              <a:t>isPairedEnd</a:t>
            </a:r>
            <a:r>
              <a:rPr lang="en-GB" sz="1400" dirty="0"/>
              <a:t>=T)</a:t>
            </a:r>
          </a:p>
          <a:p>
            <a:endParaRPr lang="en-GB" sz="1400" dirty="0"/>
          </a:p>
        </p:txBody>
      </p:sp>
      <p:pic>
        <p:nvPicPr>
          <p:cNvPr id="1026" name="Picture 2" descr="Counting reads | Introduction to RNA-Seq using high-performance computing -  ARCHIVED">
            <a:extLst>
              <a:ext uri="{FF2B5EF4-FFF2-40B4-BE49-F238E27FC236}">
                <a16:creationId xmlns:a16="http://schemas.microsoft.com/office/drawing/2014/main" id="{02498C60-5723-B912-E84D-CF5944AA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21" y="2655101"/>
            <a:ext cx="4588611" cy="41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CC9E12-B173-E5A2-C8C1-A8A25184A4B2}"/>
              </a:ext>
            </a:extLst>
          </p:cNvPr>
          <p:cNvSpPr/>
          <p:nvPr/>
        </p:nvSpPr>
        <p:spPr>
          <a:xfrm>
            <a:off x="40968" y="3511382"/>
            <a:ext cx="5538030" cy="110994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#define comparison </a:t>
            </a:r>
          </a:p>
          <a:p>
            <a:r>
              <a:rPr lang="en-GB" sz="1400" dirty="0"/>
              <a:t>condition &lt;- c("PEO1", "PEO1", "PEO1", "PEO4", "PEO4", "PEO4")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E51268-8AAE-5AAC-FCD8-73D22D1FDCAB}"/>
              </a:ext>
            </a:extLst>
          </p:cNvPr>
          <p:cNvSpPr/>
          <p:nvPr/>
        </p:nvSpPr>
        <p:spPr>
          <a:xfrm>
            <a:off x="-1" y="4729049"/>
            <a:ext cx="2267350" cy="70184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#run DESeq2 </a:t>
            </a:r>
          </a:p>
          <a:p>
            <a:r>
              <a:rPr lang="en-GB" sz="1400" dirty="0" err="1"/>
              <a:t>dds</a:t>
            </a:r>
            <a:r>
              <a:rPr lang="en-GB" sz="1400" dirty="0"/>
              <a:t> &lt;- </a:t>
            </a:r>
            <a:r>
              <a:rPr lang="en-GB" sz="1400" dirty="0" err="1"/>
              <a:t>DESeq</a:t>
            </a:r>
            <a:r>
              <a:rPr lang="en-GB" sz="1400" dirty="0"/>
              <a:t>(</a:t>
            </a:r>
            <a:r>
              <a:rPr lang="en-GB" sz="1400" dirty="0" err="1"/>
              <a:t>dds</a:t>
            </a:r>
            <a:r>
              <a:rPr lang="en-GB" sz="1400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369148-4D80-C535-0638-4B03441064C3}"/>
              </a:ext>
            </a:extLst>
          </p:cNvPr>
          <p:cNvSpPr/>
          <p:nvPr/>
        </p:nvSpPr>
        <p:spPr>
          <a:xfrm>
            <a:off x="29916" y="5570450"/>
            <a:ext cx="2267350" cy="701848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#extract results </a:t>
            </a:r>
          </a:p>
          <a:p>
            <a:r>
              <a:rPr lang="en-GB" sz="1400" dirty="0"/>
              <a:t> res &lt;- results(</a:t>
            </a:r>
            <a:r>
              <a:rPr lang="en-GB" sz="1400" dirty="0" err="1"/>
              <a:t>dds</a:t>
            </a:r>
            <a:r>
              <a:rPr lang="en-GB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552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3BB5C2-45EC-394F-8616-FDC19D238746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89658E-D6DD-CA4C-838D-F7FAD927B927}"/>
              </a:ext>
            </a:extLst>
          </p:cNvPr>
          <p:cNvSpPr txBox="1">
            <a:spLocks/>
          </p:cNvSpPr>
          <p:nvPr/>
        </p:nvSpPr>
        <p:spPr>
          <a:xfrm>
            <a:off x="5834943" y="5973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 </a:t>
            </a:r>
          </a:p>
        </p:txBody>
      </p:sp>
      <p:pic>
        <p:nvPicPr>
          <p:cNvPr id="3078" name="Picture 6" descr="One does not simply Know Bioinformatics - Does not simply walk into mordor  Boromir | Meme Generator">
            <a:extLst>
              <a:ext uri="{FF2B5EF4-FFF2-40B4-BE49-F238E27FC236}">
                <a16:creationId xmlns:a16="http://schemas.microsoft.com/office/drawing/2014/main" id="{6E279C3A-7A44-0548-A845-A0EE33CFF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734" b="2862"/>
          <a:stretch/>
        </p:blipFill>
        <p:spPr bwMode="auto">
          <a:xfrm>
            <a:off x="593651" y="1135374"/>
            <a:ext cx="3604862" cy="42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0603CC-3C2C-7446-9575-FBB325E6DF5E}"/>
              </a:ext>
            </a:extLst>
          </p:cNvPr>
          <p:cNvSpPr txBox="1">
            <a:spLocks/>
          </p:cNvSpPr>
          <p:nvPr/>
        </p:nvSpPr>
        <p:spPr>
          <a:xfrm>
            <a:off x="1001534" y="5656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Congrats you did it!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458AB-BE75-DD40-AF1F-BC07AC5B5057}"/>
              </a:ext>
            </a:extLst>
          </p:cNvPr>
          <p:cNvSpPr txBox="1"/>
          <p:nvPr/>
        </p:nvSpPr>
        <p:spPr>
          <a:xfrm>
            <a:off x="4525373" y="1578259"/>
            <a:ext cx="4086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Command line basics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2. Quality over quantity: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fastqc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adaptor trimming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3. Alignment (or finding where things belong)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4. Peak calling: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ain’t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no mountain high enough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5. Differential analysis 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6. The rest of it: annotation, pathway enrichment and more ✨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F700DB55-8C5A-3941-AEB9-C2D63B1B5F5D}"/>
              </a:ext>
            </a:extLst>
          </p:cNvPr>
          <p:cNvSpPr txBox="1">
            <a:spLocks/>
          </p:cNvSpPr>
          <p:nvPr/>
        </p:nvSpPr>
        <p:spPr>
          <a:xfrm>
            <a:off x="4655582" y="-190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3301F-994F-7BC2-E947-635A33D7DF64}"/>
              </a:ext>
            </a:extLst>
          </p:cNvPr>
          <p:cNvSpPr txBox="1"/>
          <p:nvPr/>
        </p:nvSpPr>
        <p:spPr>
          <a:xfrm>
            <a:off x="8609347" y="2690553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BF38A745-5BC4-23E2-DADC-E2C602F9B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1382" y="949750"/>
            <a:ext cx="826690" cy="8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302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Running batch jobs</a:t>
            </a: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38" y="-19990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0F41C-42CD-886E-FF85-1F719AA0B3D4}"/>
              </a:ext>
            </a:extLst>
          </p:cNvPr>
          <p:cNvSpPr txBox="1"/>
          <p:nvPr/>
        </p:nvSpPr>
        <p:spPr>
          <a:xfrm>
            <a:off x="332419" y="235178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Let’s start by making a job file that creates a next file called “</a:t>
            </a:r>
            <a:r>
              <a:rPr lang="en-US" sz="1600" dirty="0" err="1"/>
              <a:t>test.txt</a:t>
            </a:r>
            <a:r>
              <a:rPr lang="en-US" sz="1600" dirty="0"/>
              <a:t>” and prints numbers 123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9E1ACA-A2C2-E69E-FDF3-02644A239793}"/>
              </a:ext>
            </a:extLst>
          </p:cNvPr>
          <p:cNvSpPr/>
          <p:nvPr/>
        </p:nvSpPr>
        <p:spPr>
          <a:xfrm>
            <a:off x="579029" y="3429000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“123” &gt;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test.txt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7060-AC25-D2C6-B0CE-6AF8CCBB5FF9}"/>
              </a:ext>
            </a:extLst>
          </p:cNvPr>
          <p:cNvSpPr txBox="1"/>
          <p:nvPr/>
        </p:nvSpPr>
        <p:spPr>
          <a:xfrm>
            <a:off x="419273" y="4035093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See </a:t>
            </a:r>
            <a:r>
              <a:rPr lang="en-US" sz="1600" dirty="0" err="1"/>
              <a:t>github</a:t>
            </a:r>
            <a:r>
              <a:rPr lang="en-US" sz="1600" dirty="0"/>
              <a:t> for how to make this a job script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60D18A-8EDD-703A-910E-D06C15F2DAFF}"/>
              </a:ext>
            </a:extLst>
          </p:cNvPr>
          <p:cNvSpPr/>
          <p:nvPr/>
        </p:nvSpPr>
        <p:spPr>
          <a:xfrm>
            <a:off x="332419" y="4832041"/>
            <a:ext cx="5920100" cy="115867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vim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b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</a:br>
            <a:r>
              <a:rPr lang="en-GB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qsub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GB" sz="1400" dirty="0" err="1">
                <a:solidFill>
                  <a:srgbClr val="F2F2F2"/>
                </a:solidFill>
                <a:effectLst/>
                <a:latin typeface="Monaco" pitchFamily="2" charset="77"/>
              </a:rPr>
              <a:t>qstat</a:t>
            </a:r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 6895378.pbs</a:t>
            </a:r>
          </a:p>
        </p:txBody>
      </p:sp>
    </p:spTree>
    <p:extLst>
      <p:ext uri="{BB962C8B-B14F-4D97-AF65-F5344CB8AC3E}">
        <p14:creationId xmlns:p14="http://schemas.microsoft.com/office/powerpoint/2010/main" val="117617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670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388892"/>
            <a:ext cx="249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files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E00A3-6A0B-6DD5-D4C7-5D2D794B52AB}"/>
              </a:ext>
            </a:extLst>
          </p:cNvPr>
          <p:cNvSpPr txBox="1"/>
          <p:nvPr/>
        </p:nvSpPr>
        <p:spPr>
          <a:xfrm>
            <a:off x="316070" y="172659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download </a:t>
            </a:r>
            <a:r>
              <a:rPr lang="en-US" sz="1600" dirty="0" err="1"/>
              <a:t>fasta</a:t>
            </a:r>
            <a:r>
              <a:rPr lang="en-US" sz="1600" dirty="0"/>
              <a:t> files, go to </a:t>
            </a:r>
            <a:r>
              <a:rPr lang="en-GB" sz="1600" dirty="0">
                <a:effectLst/>
                <a:hlinkClick r:id="rId3"/>
              </a:rPr>
              <a:t>https://www.ebi.ac.uk/ena/browser/home</a:t>
            </a:r>
            <a:r>
              <a:rPr lang="en-GB" sz="1600" dirty="0">
                <a:effectLst/>
              </a:rPr>
              <a:t> and search SRR from sample sheet</a:t>
            </a:r>
          </a:p>
          <a:p>
            <a:pPr marL="342900" indent="-342900">
              <a:buFont typeface="System Font Regular"/>
              <a:buChar char="◉"/>
            </a:pPr>
            <a:r>
              <a:rPr lang="en-GB" sz="1600" dirty="0"/>
              <a:t>Copy link address of “generated FASTQ files” </a:t>
            </a:r>
            <a:endParaRPr lang="en-US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E3D321-A982-2342-5791-3479EF7121DA}"/>
              </a:ext>
            </a:extLst>
          </p:cNvPr>
          <p:cNvSpPr/>
          <p:nvPr/>
        </p:nvSpPr>
        <p:spPr>
          <a:xfrm>
            <a:off x="445349" y="3207051"/>
            <a:ext cx="8229327" cy="145765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wget</a:t>
            </a:r>
            <a:r>
              <a:rPr lang="en-GB" sz="1400" dirty="0"/>
              <a:t> -O hacat_bg4_Rep1.fastq.gz </a:t>
            </a:r>
            <a:r>
              <a:rPr lang="en-GB" sz="1400" dirty="0">
                <a:effectLst/>
                <a:hlinkClick r:id="rId4"/>
              </a:rPr>
              <a:t>ftp://ftp.sra.ebi.ac.uk/vol1/fastq/SRR309/000/SRR3095370/SRR3095370.fastq.gz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gunzip</a:t>
            </a:r>
            <a:r>
              <a:rPr lang="en-GB" sz="1400" dirty="0"/>
              <a:t> *.</a:t>
            </a:r>
            <a:r>
              <a:rPr lang="en-GB" sz="1400" dirty="0" err="1"/>
              <a:t>fastq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A3D66-4342-F831-2DE1-00D816C1D91E}"/>
              </a:ext>
            </a:extLst>
          </p:cNvPr>
          <p:cNvSpPr txBox="1"/>
          <p:nvPr/>
        </p:nvSpPr>
        <p:spPr>
          <a:xfrm>
            <a:off x="316070" y="2571585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Download via </a:t>
            </a:r>
            <a:r>
              <a:rPr lang="en-US" sz="1600" dirty="0" err="1"/>
              <a:t>wget</a:t>
            </a:r>
            <a:r>
              <a:rPr lang="en-US" sz="1600" dirty="0"/>
              <a:t> e.g. </a:t>
            </a:r>
          </a:p>
        </p:txBody>
      </p:sp>
    </p:spTree>
    <p:extLst>
      <p:ext uri="{BB962C8B-B14F-4D97-AF65-F5344CB8AC3E}">
        <p14:creationId xmlns:p14="http://schemas.microsoft.com/office/powerpoint/2010/main" val="58070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593815"/>
            <a:ext cx="347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29302D-58EC-4D46-9796-6D49041CAD6E}"/>
              </a:ext>
            </a:extLst>
          </p:cNvPr>
          <p:cNvSpPr/>
          <p:nvPr/>
        </p:nvSpPr>
        <p:spPr>
          <a:xfrm>
            <a:off x="258211" y="2213195"/>
            <a:ext cx="5920100" cy="192566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head hacat_bg4_Rep1.fastq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@SRR3095370.1 1/1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ACCTANTGAAGGATATCTTGGTTGCAGNTTTGNCAGTTATGAAN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+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AAA/A#&lt;EAE/EEEEAE//EE//EEEE#EE/A#AAAE/EE/EE#</a:t>
            </a:r>
          </a:p>
          <a:p>
            <a:r>
              <a:rPr lang="en-GB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5BA6B-E9BA-2F55-23AC-60CC2F3F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9" y="4815743"/>
            <a:ext cx="7188200" cy="96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812CC-58F8-8FF8-9385-E5E0B5B31BE0}"/>
              </a:ext>
            </a:extLst>
          </p:cNvPr>
          <p:cNvSpPr txBox="1"/>
          <p:nvPr/>
        </p:nvSpPr>
        <p:spPr>
          <a:xfrm>
            <a:off x="544010" y="5960962"/>
            <a:ext cx="578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incorrect base call is 1/P where P = 10^(Q/10)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C6863B-2292-5D36-3C0E-B5C87B51ABB2}"/>
              </a:ext>
            </a:extLst>
          </p:cNvPr>
          <p:cNvCxnSpPr/>
          <p:nvPr/>
        </p:nvCxnSpPr>
        <p:spPr>
          <a:xfrm flipH="1">
            <a:off x="2280213" y="1855425"/>
            <a:ext cx="2280212" cy="108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A301D-8B59-8EC2-4DC4-F85B605DE27F}"/>
              </a:ext>
            </a:extLst>
          </p:cNvPr>
          <p:cNvSpPr txBox="1"/>
          <p:nvPr/>
        </p:nvSpPr>
        <p:spPr>
          <a:xfrm>
            <a:off x="4560425" y="158167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F93AB0-0EC6-6514-07B7-9D93FCA5E48C}"/>
              </a:ext>
            </a:extLst>
          </p:cNvPr>
          <p:cNvCxnSpPr>
            <a:cxnSpLocks/>
          </p:cNvCxnSpPr>
          <p:nvPr/>
        </p:nvCxnSpPr>
        <p:spPr>
          <a:xfrm flipH="1">
            <a:off x="5192796" y="3291577"/>
            <a:ext cx="1601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97085-1172-E45D-F20F-239071DA5855}"/>
              </a:ext>
            </a:extLst>
          </p:cNvPr>
          <p:cNvSpPr txBox="1"/>
          <p:nvPr/>
        </p:nvSpPr>
        <p:spPr>
          <a:xfrm>
            <a:off x="6794339" y="31069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CA0CF0-DCAD-BE3B-3280-A568757E5A91}"/>
              </a:ext>
            </a:extLst>
          </p:cNvPr>
          <p:cNvCxnSpPr>
            <a:cxnSpLocks/>
          </p:cNvCxnSpPr>
          <p:nvPr/>
        </p:nvCxnSpPr>
        <p:spPr>
          <a:xfrm flipH="1" flipV="1">
            <a:off x="5192796" y="3773347"/>
            <a:ext cx="1601543" cy="262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A37FE7-3CFE-DE4C-609D-CDFA50CD04A7}"/>
              </a:ext>
            </a:extLst>
          </p:cNvPr>
          <p:cNvSpPr txBox="1"/>
          <p:nvPr/>
        </p:nvSpPr>
        <p:spPr>
          <a:xfrm>
            <a:off x="7153154" y="3970107"/>
            <a:ext cx="239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</a:t>
            </a:r>
            <a:r>
              <a:rPr lang="en-US"/>
              <a:t>quality score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0A418-0D96-0E2B-52D3-8748F2BF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03" y="975403"/>
            <a:ext cx="3423857" cy="2475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ADBB5-FBCF-F042-3489-08FFB5BE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598" y="4286423"/>
            <a:ext cx="1442809" cy="2072119"/>
          </a:xfrm>
          <a:prstGeom prst="rect">
            <a:avLst/>
          </a:prstGeom>
        </p:spPr>
      </p:pic>
      <p:pic>
        <p:nvPicPr>
          <p:cNvPr id="16" name="Picture 6" descr="Illumina Sequencing By Synthesis GIF | Gfycat">
            <a:extLst>
              <a:ext uri="{FF2B5EF4-FFF2-40B4-BE49-F238E27FC236}">
                <a16:creationId xmlns:a16="http://schemas.microsoft.com/office/drawing/2014/main" id="{F283C2EB-2A5A-41F4-EE98-B3C915104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5"/>
          <a:stretch/>
        </p:blipFill>
        <p:spPr bwMode="auto">
          <a:xfrm>
            <a:off x="9279622" y="5058874"/>
            <a:ext cx="2791096" cy="127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0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8DFC8-C506-F8CE-5B3E-194D578D9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5892802" y="4182639"/>
            <a:ext cx="5571281" cy="2524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1176E-1CFD-5280-2227-65DE42471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49"/>
          <a:stretch/>
        </p:blipFill>
        <p:spPr>
          <a:xfrm>
            <a:off x="6096000" y="1260139"/>
            <a:ext cx="5571281" cy="24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636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1026" name="Picture 2" descr="Adapter graph">
            <a:extLst>
              <a:ext uri="{FF2B5EF4-FFF2-40B4-BE49-F238E27FC236}">
                <a16:creationId xmlns:a16="http://schemas.microsoft.com/office/drawing/2014/main" id="{FCC972D2-C573-CB27-C6DF-752AE2B0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73" y="4427229"/>
            <a:ext cx="3749289" cy="23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93CE5-2AF6-EFDE-2B83-42E180999B7D}"/>
              </a:ext>
            </a:extLst>
          </p:cNvPr>
          <p:cNvSpPr txBox="1"/>
          <p:nvPr/>
        </p:nvSpPr>
        <p:spPr>
          <a:xfrm>
            <a:off x="6910347" y="887984"/>
            <a:ext cx="411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Inconsistent read length hacat_bg4_Rep1 </a:t>
            </a:r>
          </a:p>
        </p:txBody>
      </p:sp>
      <p:pic>
        <p:nvPicPr>
          <p:cNvPr id="3074" name="Picture 2" descr="Sequence length distribution">
            <a:extLst>
              <a:ext uri="{FF2B5EF4-FFF2-40B4-BE49-F238E27FC236}">
                <a16:creationId xmlns:a16="http://schemas.microsoft.com/office/drawing/2014/main" id="{421000ED-C721-5828-8255-971A21DA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1" y="1257316"/>
            <a:ext cx="3592010" cy="26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B9B74-0745-47CE-C5DF-D6805A71A6A9}"/>
              </a:ext>
            </a:extLst>
          </p:cNvPr>
          <p:cNvSpPr txBox="1"/>
          <p:nvPr/>
        </p:nvSpPr>
        <p:spPr>
          <a:xfrm>
            <a:off x="6794986" y="4120832"/>
            <a:ext cx="420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of adaptors hacat_bg4_rep2_2</a:t>
            </a:r>
          </a:p>
        </p:txBody>
      </p:sp>
    </p:spTree>
    <p:extLst>
      <p:ext uri="{BB962C8B-B14F-4D97-AF65-F5344CB8AC3E}">
        <p14:creationId xmlns:p14="http://schemas.microsoft.com/office/powerpoint/2010/main" val="318377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65273</TotalTime>
  <Words>2796</Words>
  <Application>Microsoft Macintosh PowerPoint</Application>
  <PresentationFormat>Widescreen</PresentationFormat>
  <Paragraphs>459</Paragraphs>
  <Slides>44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-apple-system</vt:lpstr>
      <vt:lpstr>Apple Chancery</vt:lpstr>
      <vt:lpstr>Arial</vt:lpstr>
      <vt:lpstr>Calibri</vt:lpstr>
      <vt:lpstr>Calibri Light</vt:lpstr>
      <vt:lpstr>Consolas</vt:lpstr>
      <vt:lpstr>Courier</vt:lpstr>
      <vt:lpstr>Monaco</vt:lpstr>
      <vt:lpstr>SFMono-Regular</vt:lpstr>
      <vt:lpstr>System Font Regular</vt:lpstr>
      <vt:lpstr>Office Theme</vt:lpstr>
      <vt:lpstr>So you want to learn bioinformatics huh?   </vt:lpstr>
      <vt:lpstr>PowerPoint Presentation</vt:lpstr>
      <vt:lpstr>Command line basics</vt:lpstr>
      <vt:lpstr>Command line basics</vt:lpstr>
      <vt:lpstr>Command line basics</vt:lpstr>
      <vt:lpstr>Quality and Quantity</vt:lpstr>
      <vt:lpstr>Quality and Quantity</vt:lpstr>
      <vt:lpstr>Quality and Quantity</vt:lpstr>
      <vt:lpstr>Quality and Quantity</vt:lpstr>
      <vt:lpstr>Quality over Quantity</vt:lpstr>
      <vt:lpstr>Quality over Quantity</vt:lpstr>
      <vt:lpstr>ORGANISATION </vt:lpstr>
      <vt:lpstr>Aligning reads</vt:lpstr>
      <vt:lpstr>RECAP</vt:lpstr>
      <vt:lpstr>Aligning genome </vt:lpstr>
      <vt:lpstr>Set-up personal anaconda environment</vt:lpstr>
      <vt:lpstr>Aligning reads</vt:lpstr>
      <vt:lpstr>Aligning reads</vt:lpstr>
      <vt:lpstr>Aligning reads</vt:lpstr>
      <vt:lpstr>Aligning reads</vt:lpstr>
      <vt:lpstr>Aligning reads</vt:lpstr>
      <vt:lpstr>PowerPoint Presentation</vt:lpstr>
      <vt:lpstr>Download blacklisted regions manually</vt:lpstr>
      <vt:lpstr>Peak calling</vt:lpstr>
      <vt:lpstr>Peak calling</vt:lpstr>
      <vt:lpstr>Peak calling</vt:lpstr>
      <vt:lpstr>Peak calling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learn bioinformatic huh?   </dc:title>
  <dc:creator>jenna robinson</dc:creator>
  <cp:lastModifiedBy>jenna robinson</cp:lastModifiedBy>
  <cp:revision>83</cp:revision>
  <dcterms:created xsi:type="dcterms:W3CDTF">2022-02-09T11:34:07Z</dcterms:created>
  <dcterms:modified xsi:type="dcterms:W3CDTF">2023-07-18T10:12:49Z</dcterms:modified>
</cp:coreProperties>
</file>